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0" r:id="rId17"/>
    <p:sldId id="275" r:id="rId18"/>
    <p:sldId id="261" r:id="rId19"/>
    <p:sldId id="276" r:id="rId20"/>
    <p:sldId id="277" r:id="rId21"/>
    <p:sldId id="262" r:id="rId22"/>
    <p:sldId id="278" r:id="rId23"/>
    <p:sldId id="279" r:id="rId24"/>
    <p:sldId id="263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85" r:id="rId35"/>
    <p:sldId id="286" r:id="rId36"/>
    <p:sldId id="287" r:id="rId37"/>
    <p:sldId id="292" r:id="rId38"/>
  </p:sldIdLst>
  <p:sldSz cx="14630400" cy="8229600"/>
  <p:notesSz cx="8229600" cy="14630400"/>
  <p:embeddedFontLst>
    <p:embeddedFont>
      <p:font typeface="Barlow Bold" panose="00000800000000000000" pitchFamily="2" charset="0"/>
      <p:bold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Montserrat Bold" panose="00000800000000000000" pitchFamily="2" charset="0"/>
      <p:bold r:id="rId4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3A791-FEF4-4671-A6E5-DC941EBEA3FE}" v="280" dt="2024-11-02T12:33:0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320" autoAdjust="0"/>
  </p:normalViewPr>
  <p:slideViewPr>
    <p:cSldViewPr snapToGrid="0" snapToObjects="1">
      <p:cViewPr>
        <p:scale>
          <a:sx n="66" d="100"/>
          <a:sy n="66" d="100"/>
        </p:scale>
        <p:origin x="3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2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3040-CC1B-4E03-2429-ABCCE278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BFBB21-D277-CADB-F4D6-C01429F8F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E4274B-AEA4-126B-C9D0-7752D544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6017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BFF59-AC1E-F477-AE66-14616074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0570CB-05E6-82C1-F9D4-A77E6220E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02CE6C-BE01-5BA8-EBB4-C747CABD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6415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895F-2BE3-8FB0-AE8B-592FFEED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E82D22-E34D-D45B-A935-A86002C4B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3674D9-A595-B703-B502-F75D017E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2615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34F27-9AA1-D303-56D0-748E9745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5027732-46C9-6D6C-CC2D-4C34E3BBD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E7C005-2073-4772-D1D8-C71727E56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250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13C2-F5D6-06E7-99A5-7E1ED322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4C5A2FC-7365-0D8F-F6D1-23F6A3FAB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BBC212-B124-17CB-BF48-2156836B8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313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11E09-399A-E5CC-CD09-52D745BB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23827B1-44FC-3F34-260C-EFDC33C8D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03BCD5-3617-D170-5559-7AE1BD076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49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A54E-1DFA-9806-037B-87932DAB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0EA165-707C-ECE4-F403-510D9B1E9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0A4C35-E705-982F-43F7-81AF253E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0349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7ECF4-E171-46C8-D17A-B0039433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9B50EC4-361E-976C-16BB-E223CBCEC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56427E-168E-0B76-6B44-F1AD999F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689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C4471-6AD7-3543-009F-7536D8D3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8CFB82B-9AD9-73B9-3DDE-DE77C4B2B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1AB01A-92DB-6E92-FB0E-5953E46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4332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CDFA1-64DC-0797-653F-CEA567F1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A4BF48-7270-337B-CA33-34A006332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6351FB-9F0F-6D31-ABF7-C5ADF6F09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1287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2CDF0-1656-47B6-3F19-99940453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598BA1-B563-EFCA-F829-4FB2B30BB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40DA34-237F-D95A-8E84-980D74553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9644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3DD9C-564E-0F84-27B5-DE95A63E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293169-C472-0CE8-425C-04BEB4A61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25CACA-381B-E0EE-B810-8BE3A860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778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ES6, también conocido como </a:t>
            </a:r>
            <a:r>
              <a:rPr lang="es-MX" b="1" dirty="0"/>
              <a:t>ECMAScript 2015</a:t>
            </a:r>
            <a:r>
              <a:rPr lang="es-MX" dirty="0"/>
              <a:t> o </a:t>
            </a:r>
            <a:r>
              <a:rPr lang="es-MX" b="1" dirty="0"/>
              <a:t>ECMAScript 6</a:t>
            </a:r>
            <a:r>
              <a:rPr lang="es-MX" dirty="0"/>
              <a:t>, es una versión importante del estándar de JavaScript (ECMAScript) que introdujo numerosas mejoras y características nuevas en el lenguaje.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Publicado en 2015, ES6 marcó un punto de inflexión en la evolución de JavaScript, haciéndolo más poderoso, moderno y adecuado para el desarrollo de aplicaciones complejas.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s-MX" b="1" dirty="0"/>
              <a:t>Alcance de Bloque vs. Alcance de Función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let</a:t>
            </a:r>
            <a:r>
              <a:rPr lang="es-MX" dirty="0"/>
              <a:t> y </a:t>
            </a:r>
            <a:r>
              <a:rPr lang="es-MX" dirty="0" err="1"/>
              <a:t>const</a:t>
            </a:r>
            <a:r>
              <a:rPr lang="es-MX" dirty="0"/>
              <a:t> respetan el </a:t>
            </a:r>
            <a:r>
              <a:rPr lang="es-MX" b="1" dirty="0"/>
              <a:t>alcance de bloque</a:t>
            </a:r>
            <a:r>
              <a:rPr lang="es-MX" dirty="0"/>
              <a:t>. Esto significa que una variable declarada con </a:t>
            </a:r>
            <a:r>
              <a:rPr lang="es-MX" dirty="0" err="1"/>
              <a:t>let</a:t>
            </a:r>
            <a:r>
              <a:rPr lang="es-MX" dirty="0"/>
              <a:t> o </a:t>
            </a:r>
            <a:r>
              <a:rPr lang="es-MX" dirty="0" err="1"/>
              <a:t>const</a:t>
            </a:r>
            <a:r>
              <a:rPr lang="es-MX" dirty="0"/>
              <a:t> dentro de un bloque ({}) solo existe dentro de ese bloque.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var</a:t>
            </a:r>
            <a:r>
              <a:rPr lang="es-MX" dirty="0"/>
              <a:t>, en cambio, tiene </a:t>
            </a:r>
            <a:r>
              <a:rPr lang="es-MX" b="1" dirty="0"/>
              <a:t>alcance de función</a:t>
            </a:r>
            <a:r>
              <a:rPr lang="es-MX" dirty="0"/>
              <a:t>. Si declaras una variable con </a:t>
            </a:r>
            <a:r>
              <a:rPr lang="es-MX" dirty="0" err="1"/>
              <a:t>var</a:t>
            </a:r>
            <a:r>
              <a:rPr lang="es-MX" dirty="0"/>
              <a:t> dentro de un bloque (como un </a:t>
            </a:r>
            <a:r>
              <a:rPr lang="es-MX" dirty="0" err="1"/>
              <a:t>if</a:t>
            </a:r>
            <a:r>
              <a:rPr lang="es-MX" dirty="0"/>
              <a:t>), seguirá existiendo fuera de ese bloque, lo que puede causar confusión.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4560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BF95-2BED-B288-EE9B-FC0DFB56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409CB7-5FE6-E9DB-D7D5-B503B2C4E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3834455-54CF-4621-4AB0-08A610004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s-MX" b="1" dirty="0" err="1"/>
              <a:t>Redeclaración</a:t>
            </a:r>
            <a:endParaRPr lang="es-MX" b="1" dirty="0"/>
          </a:p>
          <a:p>
            <a:pPr>
              <a:buFont typeface="Arial" panose="020B0604020202020204" pitchFamily="34" charset="0"/>
              <a:buNone/>
            </a:pPr>
            <a:endParaRPr lang="es-MX" b="1" dirty="0"/>
          </a:p>
          <a:p>
            <a:pPr>
              <a:buFont typeface="Arial" panose="020B0604020202020204" pitchFamily="34" charset="0"/>
              <a:buNone/>
            </a:pPr>
            <a:r>
              <a:rPr lang="es-MX" dirty="0" err="1"/>
              <a:t>var</a:t>
            </a:r>
            <a:r>
              <a:rPr lang="es-MX" dirty="0"/>
              <a:t> permite </a:t>
            </a:r>
            <a:r>
              <a:rPr lang="es-MX" b="1" dirty="0" err="1"/>
              <a:t>redeclaración</a:t>
            </a:r>
            <a:r>
              <a:rPr lang="es-MX" dirty="0"/>
              <a:t> dentro del mismo ámbito.</a:t>
            </a:r>
          </a:p>
          <a:p>
            <a:pPr>
              <a:buFont typeface="Arial" panose="020B0604020202020204" pitchFamily="34" charset="0"/>
              <a:buNone/>
            </a:pPr>
            <a:endParaRPr lang="es-MX" dirty="0"/>
          </a:p>
          <a:p>
            <a:pPr>
              <a:buFont typeface="Arial" panose="020B0604020202020204" pitchFamily="34" charset="0"/>
              <a:buNone/>
            </a:pPr>
            <a:r>
              <a:rPr lang="es-MX" dirty="0" err="1"/>
              <a:t>let</a:t>
            </a:r>
            <a:r>
              <a:rPr lang="es-MX" dirty="0"/>
              <a:t> y </a:t>
            </a:r>
            <a:r>
              <a:rPr lang="es-MX" dirty="0" err="1"/>
              <a:t>const</a:t>
            </a:r>
            <a:r>
              <a:rPr lang="es-MX" dirty="0"/>
              <a:t> no permiten </a:t>
            </a:r>
            <a:r>
              <a:rPr lang="es-MX" dirty="0" err="1"/>
              <a:t>redeclarar</a:t>
            </a:r>
            <a:r>
              <a:rPr lang="es-MX" dirty="0"/>
              <a:t> una variable en el mismo ámbito; lanzan un error si intentas hacerlo.</a:t>
            </a:r>
          </a:p>
        </p:txBody>
      </p:sp>
    </p:spTree>
    <p:extLst>
      <p:ext uri="{BB962C8B-B14F-4D97-AF65-F5344CB8AC3E}">
        <p14:creationId xmlns:p14="http://schemas.microsoft.com/office/powerpoint/2010/main" val="336027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2FA5C-BCC1-59FC-A0EE-4FC161AD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C36DFB-FD7E-00CC-4D4B-5C5216BCF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916E25-8691-EE5B-7F7D-050098E99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s-MX" b="1" dirty="0"/>
              <a:t>Reasignación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/>
          </a:p>
          <a:p>
            <a:pPr>
              <a:buFont typeface="Arial" panose="020B0604020202020204" pitchFamily="34" charset="0"/>
              <a:buNone/>
            </a:pPr>
            <a:r>
              <a:rPr lang="es-MX" dirty="0" err="1"/>
              <a:t>var</a:t>
            </a:r>
            <a:r>
              <a:rPr lang="es-MX" dirty="0"/>
              <a:t> y </a:t>
            </a:r>
            <a:r>
              <a:rPr lang="es-MX" dirty="0" err="1"/>
              <a:t>let</a:t>
            </a:r>
            <a:r>
              <a:rPr lang="es-MX" dirty="0"/>
              <a:t> permiten reasignar el valor de una variable.</a:t>
            </a:r>
          </a:p>
          <a:p>
            <a:pPr>
              <a:buFont typeface="Arial" panose="020B0604020202020204" pitchFamily="34" charset="0"/>
              <a:buNone/>
            </a:pPr>
            <a:endParaRPr lang="es-MX" dirty="0"/>
          </a:p>
          <a:p>
            <a:pPr>
              <a:buFont typeface="Arial" panose="020B0604020202020204" pitchFamily="34" charset="0"/>
              <a:buNone/>
            </a:pPr>
            <a:r>
              <a:rPr lang="es-MX" dirty="0" err="1"/>
              <a:t>const</a:t>
            </a:r>
            <a:r>
              <a:rPr lang="es-MX" dirty="0"/>
              <a:t> no permite reasignar el valor una vez asignado.</a:t>
            </a:r>
          </a:p>
        </p:txBody>
      </p:sp>
    </p:spTree>
    <p:extLst>
      <p:ext uri="{BB962C8B-B14F-4D97-AF65-F5344CB8AC3E}">
        <p14:creationId xmlns:p14="http://schemas.microsoft.com/office/powerpoint/2010/main" val="126949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6B86E-8C27-6890-C39D-2C0F7132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619BEF-E24E-9967-3BE4-F3B2BD4C2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C9BD81-DFF3-72B6-1E27-B30C089E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398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70D8-F91E-6E27-0852-91A4DA34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E502A5-277D-B9D7-9BA2-8198E170E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1BEB40-EC35-4E10-018A-2381F6404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2206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6381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Introducción a JavaScript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2558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es un lenguaje de programación versátil y poderoso que se utiliza principalmente en la web para agregar interactividad y dinamismo a las páginas. Es una herramienta fundamental para crear experiencias web enriquecedoras y atractivas para los usuarios.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90264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91026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886450"/>
            <a:ext cx="371201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emiro de la hoz franco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EB550-C902-73C2-7D73-12377D90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74D1A3-5EB0-D483-16F8-BD0C271CD892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Number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196EFF-B7E0-12C8-19B1-0DDA805E0DE4}"/>
              </a:ext>
            </a:extLst>
          </p:cNvPr>
          <p:cNvSpPr txBox="1"/>
          <p:nvPr/>
        </p:nvSpPr>
        <p:spPr>
          <a:xfrm>
            <a:off x="1097280" y="2951126"/>
            <a:ext cx="11103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highlight>
                  <a:srgbClr val="FFFF00"/>
                </a:highlight>
              </a:rPr>
              <a:t>const</a:t>
            </a:r>
            <a:r>
              <a:rPr lang="es-MX" sz="2400" dirty="0">
                <a:highlight>
                  <a:srgbClr val="FFFF00"/>
                </a:highlight>
              </a:rPr>
              <a:t> edad = 25; </a:t>
            </a:r>
          </a:p>
          <a:p>
            <a:r>
              <a:rPr lang="es-MX" sz="2400" dirty="0" err="1">
                <a:highlight>
                  <a:srgbClr val="00FFFF"/>
                </a:highlight>
              </a:rPr>
              <a:t>const</a:t>
            </a:r>
            <a:r>
              <a:rPr lang="es-MX" sz="2400" dirty="0">
                <a:highlight>
                  <a:srgbClr val="00FFFF"/>
                </a:highlight>
              </a:rPr>
              <a:t> precio = 19.99; 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suma = edad + precio; </a:t>
            </a:r>
          </a:p>
          <a:p>
            <a:endParaRPr lang="es-MX" sz="2400" dirty="0"/>
          </a:p>
          <a:p>
            <a:r>
              <a:rPr lang="es-MX" sz="2400" dirty="0">
                <a:highlight>
                  <a:srgbClr val="FFFF00"/>
                </a:highlight>
              </a:rPr>
              <a:t>console.log(edad);    // 25 </a:t>
            </a:r>
          </a:p>
          <a:p>
            <a:r>
              <a:rPr lang="es-MX" sz="2400" dirty="0">
                <a:highlight>
                  <a:srgbClr val="00FFFF"/>
                </a:highlight>
              </a:rPr>
              <a:t>console.log(precio);  // 19.99 </a:t>
            </a:r>
          </a:p>
          <a:p>
            <a:r>
              <a:rPr lang="es-MX" sz="2400" dirty="0">
                <a:highlight>
                  <a:srgbClr val="00FFFF"/>
                </a:highlight>
              </a:rPr>
              <a:t>console.log(suma);   // 44.99</a:t>
            </a:r>
            <a:endParaRPr lang="es-MX" sz="2400" b="1" dirty="0">
              <a:highlight>
                <a:srgbClr val="00FFFF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47669D-83DE-1470-15F6-86E1EEF567C1}"/>
              </a:ext>
            </a:extLst>
          </p:cNvPr>
          <p:cNvSpPr txBox="1"/>
          <p:nvPr/>
        </p:nvSpPr>
        <p:spPr>
          <a:xfrm>
            <a:off x="1291771" y="1911882"/>
            <a:ext cx="941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 valores numéricos, ya sean enteros o decimales.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60887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DE68-4C05-BB6C-EB7D-AB4B2168E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B13A33-E275-A805-EDA3-F7F9694DB2AD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Boolean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82E9-3A5A-D1CA-B9C4-8E557B896CA3}"/>
              </a:ext>
            </a:extLst>
          </p:cNvPr>
          <p:cNvSpPr txBox="1"/>
          <p:nvPr/>
        </p:nvSpPr>
        <p:spPr>
          <a:xfrm>
            <a:off x="1097280" y="2951126"/>
            <a:ext cx="11103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highlight>
                  <a:srgbClr val="FFFF00"/>
                </a:highlight>
              </a:rPr>
              <a:t>const</a:t>
            </a:r>
            <a:r>
              <a:rPr lang="es-MX" sz="2400" dirty="0">
                <a:highlight>
                  <a:srgbClr val="FFFF00"/>
                </a:highlight>
              </a:rPr>
              <a:t> </a:t>
            </a:r>
            <a:r>
              <a:rPr lang="es-MX" sz="2400" dirty="0" err="1">
                <a:highlight>
                  <a:srgbClr val="FFFF00"/>
                </a:highlight>
              </a:rPr>
              <a:t>esAdulto</a:t>
            </a:r>
            <a:r>
              <a:rPr lang="es-MX" sz="2400" dirty="0">
                <a:highlight>
                  <a:srgbClr val="FFFF00"/>
                </a:highlight>
              </a:rPr>
              <a:t> = true;</a:t>
            </a:r>
          </a:p>
          <a:p>
            <a:r>
              <a:rPr lang="es-MX" sz="2400" dirty="0" err="1">
                <a:highlight>
                  <a:srgbClr val="00FFFF"/>
                </a:highlight>
              </a:rPr>
              <a:t>const</a:t>
            </a:r>
            <a:r>
              <a:rPr lang="es-MX" sz="2400" dirty="0">
                <a:highlight>
                  <a:srgbClr val="00FFFF"/>
                </a:highlight>
              </a:rPr>
              <a:t> </a:t>
            </a:r>
            <a:r>
              <a:rPr lang="es-MX" sz="2400" dirty="0" err="1">
                <a:highlight>
                  <a:srgbClr val="00FFFF"/>
                </a:highlight>
              </a:rPr>
              <a:t>esEstudiante</a:t>
            </a:r>
            <a:r>
              <a:rPr lang="es-MX" sz="2400" dirty="0">
                <a:highlight>
                  <a:srgbClr val="00FFFF"/>
                </a:highlight>
              </a:rPr>
              <a:t> = false;</a:t>
            </a:r>
          </a:p>
          <a:p>
            <a:endParaRPr lang="es-MX" sz="2400" dirty="0">
              <a:highlight>
                <a:srgbClr val="FFFF00"/>
              </a:highlight>
            </a:endParaRPr>
          </a:p>
          <a:p>
            <a:r>
              <a:rPr lang="es-MX" sz="2400" dirty="0">
                <a:highlight>
                  <a:srgbClr val="FFFF00"/>
                </a:highlight>
              </a:rPr>
              <a:t>console.log(</a:t>
            </a:r>
            <a:r>
              <a:rPr lang="es-MX" sz="2400" dirty="0" err="1">
                <a:highlight>
                  <a:srgbClr val="FFFF00"/>
                </a:highlight>
              </a:rPr>
              <a:t>esAdulto</a:t>
            </a:r>
            <a:r>
              <a:rPr lang="es-MX" sz="2400" dirty="0">
                <a:highlight>
                  <a:srgbClr val="FFFF00"/>
                </a:highlight>
              </a:rPr>
              <a:t>);                                    // true</a:t>
            </a:r>
          </a:p>
          <a:p>
            <a:r>
              <a:rPr lang="es-MX" sz="2400" dirty="0">
                <a:highlight>
                  <a:srgbClr val="00FFFF"/>
                </a:highlight>
              </a:rPr>
              <a:t>console.log(</a:t>
            </a:r>
            <a:r>
              <a:rPr lang="es-MX" sz="2400" dirty="0" err="1">
                <a:highlight>
                  <a:srgbClr val="00FFFF"/>
                </a:highlight>
              </a:rPr>
              <a:t>esEstudiante</a:t>
            </a:r>
            <a:r>
              <a:rPr lang="es-MX" sz="2400" dirty="0">
                <a:highlight>
                  <a:srgbClr val="00FFFF"/>
                </a:highlight>
              </a:rPr>
              <a:t>);                            // false</a:t>
            </a:r>
          </a:p>
          <a:p>
            <a:r>
              <a:rPr lang="es-MX" sz="2400" dirty="0"/>
              <a:t>console.log(</a:t>
            </a:r>
            <a:r>
              <a:rPr lang="es-MX" sz="2400" dirty="0" err="1"/>
              <a:t>esAdulto</a:t>
            </a:r>
            <a:r>
              <a:rPr lang="es-MX" sz="2400" dirty="0"/>
              <a:t> &amp;&amp; </a:t>
            </a:r>
            <a:r>
              <a:rPr lang="es-MX" sz="2400" dirty="0" err="1"/>
              <a:t>esEstudiante</a:t>
            </a:r>
            <a:r>
              <a:rPr lang="es-MX" sz="2400" dirty="0"/>
              <a:t>);   // false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D32D72-0B94-AEDE-0004-4F755F545B91}"/>
              </a:ext>
            </a:extLst>
          </p:cNvPr>
          <p:cNvSpPr txBox="1"/>
          <p:nvPr/>
        </p:nvSpPr>
        <p:spPr>
          <a:xfrm>
            <a:off x="1291771" y="1911882"/>
            <a:ext cx="941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 un valor de verdad, que puede ser true (verdadero) o false (falso).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264365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ECE5B-B6C5-1810-F6B4-AB7B4FA6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675ACF-1ABD-2B88-A869-51EF256D5BA6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Null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83C80D-BBC8-0E3F-D472-5D478171677F}"/>
              </a:ext>
            </a:extLst>
          </p:cNvPr>
          <p:cNvSpPr txBox="1"/>
          <p:nvPr/>
        </p:nvSpPr>
        <p:spPr>
          <a:xfrm>
            <a:off x="1097280" y="2951126"/>
            <a:ext cx="1110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const</a:t>
            </a:r>
            <a:r>
              <a:rPr lang="es-MX" sz="2400" dirty="0"/>
              <a:t> </a:t>
            </a:r>
            <a:r>
              <a:rPr lang="es-MX" sz="2400" dirty="0" err="1"/>
              <a:t>cuentaBancaria</a:t>
            </a:r>
            <a:r>
              <a:rPr lang="es-MX" sz="2400" dirty="0"/>
              <a:t> = </a:t>
            </a:r>
            <a:r>
              <a:rPr lang="es-MX" sz="2400" dirty="0" err="1"/>
              <a:t>null</a:t>
            </a:r>
            <a:r>
              <a:rPr lang="es-MX" sz="2400" dirty="0"/>
              <a:t>;  // No tiene una cuenta asociada</a:t>
            </a:r>
          </a:p>
          <a:p>
            <a:endParaRPr lang="es-MX" sz="2400" dirty="0"/>
          </a:p>
          <a:p>
            <a:r>
              <a:rPr lang="es-MX" sz="2400" dirty="0"/>
              <a:t>console.log(</a:t>
            </a:r>
            <a:r>
              <a:rPr lang="es-MX" sz="2400" dirty="0" err="1"/>
              <a:t>cuentaBancaria</a:t>
            </a:r>
            <a:r>
              <a:rPr lang="es-MX" sz="2400" dirty="0"/>
              <a:t>);  // </a:t>
            </a:r>
            <a:r>
              <a:rPr lang="es-MX" sz="2400" dirty="0" err="1"/>
              <a:t>null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380248-6655-9201-A920-7534409754CD}"/>
              </a:ext>
            </a:extLst>
          </p:cNvPr>
          <p:cNvSpPr txBox="1"/>
          <p:nvPr/>
        </p:nvSpPr>
        <p:spPr>
          <a:xfrm>
            <a:off x="1291771" y="1911882"/>
            <a:ext cx="100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 intencionalmente la ausencia de un valor. Es un tipo de dato que indica “vacío” o “nulo”.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41900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E03B-D7DA-A368-C814-2A691A10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7570E88-5A3B-2962-C3EF-245F68062D58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Undefined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20344B-B578-85CC-6D58-59D4A66C6B01}"/>
              </a:ext>
            </a:extLst>
          </p:cNvPr>
          <p:cNvSpPr txBox="1"/>
          <p:nvPr/>
        </p:nvSpPr>
        <p:spPr>
          <a:xfrm>
            <a:off x="1097280" y="2951126"/>
            <a:ext cx="1110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let</a:t>
            </a:r>
            <a:r>
              <a:rPr lang="es-MX" sz="2400" dirty="0"/>
              <a:t> </a:t>
            </a:r>
            <a:r>
              <a:rPr lang="es-MX" sz="2400" dirty="0" err="1"/>
              <a:t>nombreUsuario</a:t>
            </a:r>
            <a:r>
              <a:rPr lang="es-MX" sz="2400" dirty="0"/>
              <a:t>;</a:t>
            </a:r>
          </a:p>
          <a:p>
            <a:endParaRPr lang="es-MX" sz="2400" dirty="0"/>
          </a:p>
          <a:p>
            <a:r>
              <a:rPr lang="es-MX" sz="2400" dirty="0"/>
              <a:t>console.log(</a:t>
            </a:r>
            <a:r>
              <a:rPr lang="es-MX" sz="2400" dirty="0" err="1"/>
              <a:t>nombreUsuario</a:t>
            </a:r>
            <a:r>
              <a:rPr lang="es-MX" sz="2400" dirty="0"/>
              <a:t>);  // </a:t>
            </a:r>
            <a:r>
              <a:rPr lang="es-MX" sz="2400" dirty="0" err="1"/>
              <a:t>undefined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EEAF14-AB30-22FA-11EF-CF63F30552E5}"/>
              </a:ext>
            </a:extLst>
          </p:cNvPr>
          <p:cNvSpPr txBox="1"/>
          <p:nvPr/>
        </p:nvSpPr>
        <p:spPr>
          <a:xfrm>
            <a:off x="1291771" y="1911882"/>
            <a:ext cx="100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 una variable que ha sido declarada pero no se le ha asignado un valor.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12861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588A0-277D-0278-91EA-672E1D77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404806-5DA0-4F70-51EC-3DA24113C673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Symbol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1757AC-1125-F2B1-563D-0DC233FE44B3}"/>
              </a:ext>
            </a:extLst>
          </p:cNvPr>
          <p:cNvSpPr txBox="1"/>
          <p:nvPr/>
        </p:nvSpPr>
        <p:spPr>
          <a:xfrm>
            <a:off x="1097280" y="2951126"/>
            <a:ext cx="11103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const</a:t>
            </a:r>
            <a:r>
              <a:rPr lang="es-MX" sz="2400" dirty="0"/>
              <a:t> id = Symbol("identificador");</a:t>
            </a:r>
          </a:p>
          <a:p>
            <a:endParaRPr lang="es-MX" sz="2400" dirty="0"/>
          </a:p>
          <a:p>
            <a:r>
              <a:rPr lang="es-MX" sz="2400" dirty="0" err="1"/>
              <a:t>const</a:t>
            </a:r>
            <a:r>
              <a:rPr lang="es-MX" sz="2400" dirty="0"/>
              <a:t> usuario = {</a:t>
            </a:r>
          </a:p>
          <a:p>
            <a:r>
              <a:rPr lang="es-MX" sz="2400" dirty="0"/>
              <a:t>    [id]: 123,</a:t>
            </a:r>
          </a:p>
          <a:p>
            <a:r>
              <a:rPr lang="es-MX" sz="2400" dirty="0"/>
              <a:t>    nombre: "Ana"</a:t>
            </a:r>
          </a:p>
          <a:p>
            <a:r>
              <a:rPr lang="es-MX" sz="2400" dirty="0"/>
              <a:t>};</a:t>
            </a:r>
          </a:p>
          <a:p>
            <a:endParaRPr lang="es-MX" sz="2400" dirty="0"/>
          </a:p>
          <a:p>
            <a:r>
              <a:rPr lang="es-MX" sz="2400" dirty="0"/>
              <a:t>console.log(usuario[id]);  // 123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B25F8-6605-4219-D216-CEB8DC847446}"/>
              </a:ext>
            </a:extLst>
          </p:cNvPr>
          <p:cNvSpPr txBox="1"/>
          <p:nvPr/>
        </p:nvSpPr>
        <p:spPr>
          <a:xfrm>
            <a:off x="1291771" y="1911882"/>
            <a:ext cx="100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 una identificador único y es útil para crear claves únicas en objetos.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18743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EF0CC-482B-1E3C-C3CB-DD60A53B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A12994-BDE5-65DF-5704-4E945C317A33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BigInt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E46A61-2376-2BAF-FE22-C580182FD61E}"/>
              </a:ext>
            </a:extLst>
          </p:cNvPr>
          <p:cNvSpPr txBox="1"/>
          <p:nvPr/>
        </p:nvSpPr>
        <p:spPr>
          <a:xfrm>
            <a:off x="1097280" y="2951126"/>
            <a:ext cx="11103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Ejemplo 1: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bigInt1 = 12345678901234567890n;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bigInt2 = 98765432109876543210n;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resultado = bigInt1 + bigInt2;  // 111111111011111111100n</a:t>
            </a:r>
          </a:p>
          <a:p>
            <a:endParaRPr lang="es-MX" sz="2400" dirty="0"/>
          </a:p>
          <a:p>
            <a:r>
              <a:rPr lang="es-MX" sz="2400" dirty="0"/>
              <a:t>Ejemplo 2: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suma = bigInt1 + 5; </a:t>
            </a:r>
          </a:p>
          <a:p>
            <a:r>
              <a:rPr lang="es-MX" sz="2400" dirty="0"/>
              <a:t>// Esto generaría un error porque no puedes mezclar </a:t>
            </a:r>
            <a:r>
              <a:rPr lang="es-MX" sz="2400" dirty="0" err="1"/>
              <a:t>BigInt</a:t>
            </a:r>
            <a:r>
              <a:rPr lang="es-MX" sz="2400" dirty="0"/>
              <a:t> con </a:t>
            </a:r>
            <a:r>
              <a:rPr lang="es-MX" sz="2400" dirty="0" err="1"/>
              <a:t>Number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E2403E-F774-05D4-0D1E-D41A353F851E}"/>
              </a:ext>
            </a:extLst>
          </p:cNvPr>
          <p:cNvSpPr txBox="1"/>
          <p:nvPr/>
        </p:nvSpPr>
        <p:spPr>
          <a:xfrm>
            <a:off x="1291771" y="1911882"/>
            <a:ext cx="100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Permite trabajar con números enteros muy grandes que exceden el límite de </a:t>
            </a:r>
            <a:r>
              <a:rPr lang="es-MX" dirty="0" err="1"/>
              <a:t>number</a:t>
            </a:r>
            <a:r>
              <a:rPr lang="es-MX" dirty="0"/>
              <a:t>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269387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Operadores Aritméticos en JavaScript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72724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485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Suma (+)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971568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Realiza la adición de dos operandos.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272724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3485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Resta (-)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3971568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Realiza la sustracción de dos operandos.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31495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Multiplicación (*)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559272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Realiza la multiplicación de dos operandos.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801" y="5314950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080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División (/)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0801" y="6559272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Realiza la división de dos operandos.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78F3-DF43-4D52-1EC7-D4D11BD4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7CD714-0614-33AE-4CDC-4B306AFA05BB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Operadores aritméticos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E1A1E8-25DD-CA4A-E3B3-2CCD6CE6C8AE}"/>
              </a:ext>
            </a:extLst>
          </p:cNvPr>
          <p:cNvSpPr txBox="1"/>
          <p:nvPr/>
        </p:nvSpPr>
        <p:spPr>
          <a:xfrm>
            <a:off x="1271451" y="1862554"/>
            <a:ext cx="111034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// Declaramos variables numéricas</a:t>
            </a:r>
          </a:p>
          <a:p>
            <a:r>
              <a:rPr lang="es-MX" dirty="0" err="1"/>
              <a:t>const</a:t>
            </a:r>
            <a:r>
              <a:rPr lang="es-MX" dirty="0"/>
              <a:t> numero1 = 10;</a:t>
            </a:r>
          </a:p>
          <a:p>
            <a:r>
              <a:rPr lang="es-MX" dirty="0" err="1"/>
              <a:t>const</a:t>
            </a:r>
            <a:r>
              <a:rPr lang="es-MX" dirty="0"/>
              <a:t> numero2 = 5;</a:t>
            </a:r>
          </a:p>
          <a:p>
            <a:endParaRPr lang="es-MX" dirty="0"/>
          </a:p>
          <a:p>
            <a:r>
              <a:rPr lang="es-MX" dirty="0"/>
              <a:t>// Suma</a:t>
            </a:r>
          </a:p>
          <a:p>
            <a:r>
              <a:rPr lang="es-MX" dirty="0" err="1"/>
              <a:t>const</a:t>
            </a:r>
            <a:r>
              <a:rPr lang="es-MX" dirty="0"/>
              <a:t> suma = numero1 + numero2;</a:t>
            </a:r>
          </a:p>
          <a:p>
            <a:r>
              <a:rPr lang="es-MX" dirty="0"/>
              <a:t>console.log("Suma:", suma);  // Salida: Suma: 15</a:t>
            </a:r>
          </a:p>
          <a:p>
            <a:endParaRPr lang="es-MX" dirty="0"/>
          </a:p>
          <a:p>
            <a:r>
              <a:rPr lang="es-MX" dirty="0"/>
              <a:t>// Resta</a:t>
            </a:r>
          </a:p>
          <a:p>
            <a:r>
              <a:rPr lang="es-MX" dirty="0" err="1"/>
              <a:t>const</a:t>
            </a:r>
            <a:r>
              <a:rPr lang="es-MX" dirty="0"/>
              <a:t> resta = numero1 - numero2;</a:t>
            </a:r>
          </a:p>
          <a:p>
            <a:r>
              <a:rPr lang="es-MX" dirty="0"/>
              <a:t>console.log("Resta:", resta);  // Salida: Resta: 5</a:t>
            </a:r>
          </a:p>
          <a:p>
            <a:endParaRPr lang="es-MX" dirty="0"/>
          </a:p>
          <a:p>
            <a:r>
              <a:rPr lang="es-MX" dirty="0"/>
              <a:t>// Multiplicación</a:t>
            </a:r>
          </a:p>
          <a:p>
            <a:r>
              <a:rPr lang="es-MX" dirty="0" err="1"/>
              <a:t>const</a:t>
            </a:r>
            <a:r>
              <a:rPr lang="es-MX" dirty="0"/>
              <a:t> </a:t>
            </a:r>
            <a:r>
              <a:rPr lang="es-MX" dirty="0" err="1"/>
              <a:t>multiplicacion</a:t>
            </a:r>
            <a:r>
              <a:rPr lang="es-MX" dirty="0"/>
              <a:t> = numero1 * numero2;</a:t>
            </a:r>
          </a:p>
          <a:p>
            <a:r>
              <a:rPr lang="es-MX" dirty="0"/>
              <a:t>console.log("Multiplicación:", </a:t>
            </a:r>
            <a:r>
              <a:rPr lang="es-MX" dirty="0" err="1"/>
              <a:t>multiplicacion</a:t>
            </a:r>
            <a:r>
              <a:rPr lang="es-MX" dirty="0"/>
              <a:t>);  // Salida: Multiplicación: 50</a:t>
            </a:r>
          </a:p>
          <a:p>
            <a:endParaRPr lang="es-MX" dirty="0"/>
          </a:p>
          <a:p>
            <a:r>
              <a:rPr lang="es-MX" dirty="0"/>
              <a:t>// División</a:t>
            </a:r>
          </a:p>
          <a:p>
            <a:r>
              <a:rPr lang="es-MX" dirty="0" err="1"/>
              <a:t>const</a:t>
            </a:r>
            <a:r>
              <a:rPr lang="es-MX" dirty="0"/>
              <a:t> </a:t>
            </a:r>
            <a:r>
              <a:rPr lang="es-MX" dirty="0" err="1"/>
              <a:t>division</a:t>
            </a:r>
            <a:r>
              <a:rPr lang="es-MX" dirty="0"/>
              <a:t> = numero1 / numero2;</a:t>
            </a:r>
          </a:p>
          <a:p>
            <a:r>
              <a:rPr lang="es-MX" dirty="0"/>
              <a:t>console.log("División:", </a:t>
            </a:r>
            <a:r>
              <a:rPr lang="es-MX" dirty="0" err="1"/>
              <a:t>division</a:t>
            </a:r>
            <a:r>
              <a:rPr lang="es-MX" dirty="0"/>
              <a:t>);  // Salida: División: 2</a:t>
            </a:r>
          </a:p>
        </p:txBody>
      </p:sp>
    </p:spTree>
    <p:extLst>
      <p:ext uri="{BB962C8B-B14F-4D97-AF65-F5344CB8AC3E}">
        <p14:creationId xmlns:p14="http://schemas.microsoft.com/office/powerpoint/2010/main" val="263412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3732"/>
            <a:ext cx="102379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Operadores de Asignación en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974884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=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Asigna el valor del operando derecho al operando izquierdo.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5418296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+=, -=, *=, /=, %=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Combinan la asignación con una operación aritmética.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9861709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++, --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Incrementan o decrementan el valor de una variable en 1.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587E-06CE-7B6C-4D62-3802C660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0302434-E973-AA97-3A02-C4041A2FF8D0}"/>
              </a:ext>
            </a:extLst>
          </p:cNvPr>
          <p:cNvSpPr txBox="1"/>
          <p:nvPr/>
        </p:nvSpPr>
        <p:spPr>
          <a:xfrm>
            <a:off x="1097280" y="418676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Operadores de asignación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C5EB77-1CE5-C333-FEBE-477728B811C4}"/>
              </a:ext>
            </a:extLst>
          </p:cNvPr>
          <p:cNvSpPr txBox="1"/>
          <p:nvPr/>
        </p:nvSpPr>
        <p:spPr>
          <a:xfrm>
            <a:off x="1097281" y="1450080"/>
            <a:ext cx="511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let</a:t>
            </a:r>
            <a:r>
              <a:rPr lang="es-MX" dirty="0"/>
              <a:t> x = 10;  // Operador de asignación simple (=)</a:t>
            </a:r>
          </a:p>
          <a:p>
            <a:r>
              <a:rPr lang="es-MX" dirty="0"/>
              <a:t>console.log("Valor inicial de x:", x);  </a:t>
            </a:r>
            <a:r>
              <a:rPr lang="es-MX" b="1" dirty="0"/>
              <a:t>// 10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4F04A-E0B2-7898-222F-357E6D846885}"/>
              </a:ext>
            </a:extLst>
          </p:cNvPr>
          <p:cNvSpPr txBox="1"/>
          <p:nvPr/>
        </p:nvSpPr>
        <p:spPr>
          <a:xfrm>
            <a:off x="7039427" y="2237885"/>
            <a:ext cx="531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módulo (%=)</a:t>
            </a:r>
          </a:p>
          <a:p>
            <a:r>
              <a:rPr lang="es-MX" dirty="0"/>
              <a:t>x %= 5;  // Equivalente a: x = x % 5</a:t>
            </a:r>
          </a:p>
          <a:p>
            <a:r>
              <a:rPr lang="es-MX" dirty="0"/>
              <a:t>console.log("Después de x %= 5:", x);  </a:t>
            </a:r>
            <a:r>
              <a:rPr lang="es-MX" b="1" dirty="0"/>
              <a:t>//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D1D155-0E5F-A5A5-94DD-C06015CA5B3D}"/>
              </a:ext>
            </a:extLst>
          </p:cNvPr>
          <p:cNvSpPr txBox="1"/>
          <p:nvPr/>
        </p:nvSpPr>
        <p:spPr>
          <a:xfrm>
            <a:off x="1097280" y="2237885"/>
            <a:ext cx="5114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suma (+=)</a:t>
            </a:r>
          </a:p>
          <a:p>
            <a:r>
              <a:rPr lang="es-MX" dirty="0"/>
              <a:t>x += 5;  // Equivalente a: x = x + 5</a:t>
            </a:r>
          </a:p>
          <a:p>
            <a:r>
              <a:rPr lang="es-MX" dirty="0"/>
              <a:t>console.log("Después de x += 5:", x);  </a:t>
            </a:r>
            <a:r>
              <a:rPr lang="es-MX" b="1" dirty="0"/>
              <a:t>// 15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8177F2-570C-588E-1E1C-3926E6827759}"/>
              </a:ext>
            </a:extLst>
          </p:cNvPr>
          <p:cNvSpPr txBox="1"/>
          <p:nvPr/>
        </p:nvSpPr>
        <p:spPr>
          <a:xfrm>
            <a:off x="1097280" y="3477740"/>
            <a:ext cx="5114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resta (-=)</a:t>
            </a:r>
          </a:p>
          <a:p>
            <a:r>
              <a:rPr lang="es-MX" dirty="0"/>
              <a:t>x -= 3;  // Equivalente a: x = x - 3</a:t>
            </a:r>
          </a:p>
          <a:p>
            <a:r>
              <a:rPr lang="es-MX" dirty="0"/>
              <a:t>console.log("Después de x -= 3:", x);  </a:t>
            </a:r>
            <a:r>
              <a:rPr lang="es-MX" b="1" dirty="0"/>
              <a:t>// 12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3E71B9-652A-B1B8-B54A-2F12B8825341}"/>
              </a:ext>
            </a:extLst>
          </p:cNvPr>
          <p:cNvSpPr txBox="1"/>
          <p:nvPr/>
        </p:nvSpPr>
        <p:spPr>
          <a:xfrm>
            <a:off x="1097280" y="4717595"/>
            <a:ext cx="5109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multiplicación (*=)</a:t>
            </a:r>
          </a:p>
          <a:p>
            <a:r>
              <a:rPr lang="es-MX" dirty="0"/>
              <a:t>x *= 2;  // Equivalente a: x = x * 2</a:t>
            </a:r>
          </a:p>
          <a:p>
            <a:r>
              <a:rPr lang="es-MX" dirty="0"/>
              <a:t>console.log("Después de x *= 2:", x);  </a:t>
            </a:r>
            <a:r>
              <a:rPr lang="es-MX" b="1" dirty="0"/>
              <a:t>// 24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7CC03B-6CCF-06ED-CE8F-A658D3187F46}"/>
              </a:ext>
            </a:extLst>
          </p:cNvPr>
          <p:cNvSpPr txBox="1"/>
          <p:nvPr/>
        </p:nvSpPr>
        <p:spPr>
          <a:xfrm>
            <a:off x="1097281" y="5981041"/>
            <a:ext cx="4688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división (/=)</a:t>
            </a:r>
          </a:p>
          <a:p>
            <a:r>
              <a:rPr lang="es-MX" dirty="0"/>
              <a:t>x /= 4;  // Equivalente a: x = x / 4</a:t>
            </a:r>
          </a:p>
          <a:p>
            <a:r>
              <a:rPr lang="es-MX" dirty="0"/>
              <a:t>console.log("Después de x /= 4:", x);  </a:t>
            </a:r>
            <a:r>
              <a:rPr lang="es-MX" b="1" dirty="0"/>
              <a:t>// 6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563A2E4-9D8A-B0E5-958E-89A9A51F6860}"/>
              </a:ext>
            </a:extLst>
          </p:cNvPr>
          <p:cNvSpPr txBox="1"/>
          <p:nvPr/>
        </p:nvSpPr>
        <p:spPr>
          <a:xfrm>
            <a:off x="7039428" y="3477740"/>
            <a:ext cx="531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asignación con exponenciación (**=)</a:t>
            </a:r>
          </a:p>
          <a:p>
            <a:r>
              <a:rPr lang="es-MX" dirty="0"/>
              <a:t>x **= 3;  // Equivalente a: x = x ** 3</a:t>
            </a:r>
          </a:p>
          <a:p>
            <a:r>
              <a:rPr lang="es-MX" dirty="0"/>
              <a:t>console.log("Después de x **= 3:", x);  </a:t>
            </a:r>
            <a:r>
              <a:rPr lang="es-MX" b="1" dirty="0"/>
              <a:t>//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2A8C74-D4B2-7C05-BC73-58AC16FE0080}"/>
              </a:ext>
            </a:extLst>
          </p:cNvPr>
          <p:cNvSpPr txBox="1"/>
          <p:nvPr/>
        </p:nvSpPr>
        <p:spPr>
          <a:xfrm>
            <a:off x="7039428" y="4717595"/>
            <a:ext cx="531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incremento (++)</a:t>
            </a:r>
          </a:p>
          <a:p>
            <a:r>
              <a:rPr lang="es-MX" dirty="0"/>
              <a:t>x++;  // Equivalente a: x = x + 1</a:t>
            </a:r>
          </a:p>
          <a:p>
            <a:r>
              <a:rPr lang="es-MX" dirty="0"/>
              <a:t>console.log("Después de x++:", x);  </a:t>
            </a:r>
            <a:r>
              <a:rPr lang="es-MX" b="1" dirty="0"/>
              <a:t>//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FC192BA-EF45-4ADD-4098-5B489B2B2458}"/>
              </a:ext>
            </a:extLst>
          </p:cNvPr>
          <p:cNvSpPr txBox="1"/>
          <p:nvPr/>
        </p:nvSpPr>
        <p:spPr>
          <a:xfrm>
            <a:off x="7039428" y="5981041"/>
            <a:ext cx="531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// Operador de decremento (--)</a:t>
            </a:r>
          </a:p>
          <a:p>
            <a:r>
              <a:rPr lang="es-MX" dirty="0"/>
              <a:t>x--;  // Equivalente a: x = x - 1</a:t>
            </a:r>
          </a:p>
          <a:p>
            <a:r>
              <a:rPr lang="es-MX" dirty="0"/>
              <a:t>console.log("Después de x--:", x);  </a:t>
            </a:r>
            <a:r>
              <a:rPr lang="es-MX" b="1" dirty="0"/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5346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95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 JavaScript?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209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427827" y="289357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2094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Lenguaje de Programación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663315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es un lenguaje de programación de alto nivel, orientado a objetos y multiparadigma.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209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10314623" y="289357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209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Uso en la Web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307080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utiliza principalmente para agregar interactividad y dinamismo a las páginas web.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045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6396037" y="558307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0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Aplicaciones Diversas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99658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Además de la web, JavaScript también se usa en aplicaciones de escritorio, móviles y de servidor.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8452-5E8E-7E40-6D4B-CC2F55C1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98FEFC0-8462-E081-9E5F-A030A4B4CA46}"/>
              </a:ext>
            </a:extLst>
          </p:cNvPr>
          <p:cNvSpPr txBox="1"/>
          <p:nvPr/>
        </p:nvSpPr>
        <p:spPr>
          <a:xfrm>
            <a:off x="1097279" y="418676"/>
            <a:ext cx="819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Ejercicio Operadores de asignación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8E8347-A3F6-BEE6-4FBD-D1CB20094C1E}"/>
              </a:ext>
            </a:extLst>
          </p:cNvPr>
          <p:cNvSpPr txBox="1"/>
          <p:nvPr/>
        </p:nvSpPr>
        <p:spPr>
          <a:xfrm>
            <a:off x="1198881" y="2016137"/>
            <a:ext cx="6392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// Declaramos una variable inicial</a:t>
            </a:r>
          </a:p>
          <a:p>
            <a:r>
              <a:rPr lang="es-MX" sz="2400" dirty="0" err="1"/>
              <a:t>let</a:t>
            </a:r>
            <a:r>
              <a:rPr lang="es-MX" sz="2400" dirty="0"/>
              <a:t> resultado = 50;  </a:t>
            </a:r>
          </a:p>
          <a:p>
            <a:r>
              <a:rPr lang="es-MX" sz="2400" dirty="0"/>
              <a:t>resultado += 20;  </a:t>
            </a:r>
          </a:p>
          <a:p>
            <a:r>
              <a:rPr lang="es-MX" sz="2400" dirty="0"/>
              <a:t>resultado -= 10;  </a:t>
            </a:r>
          </a:p>
          <a:p>
            <a:r>
              <a:rPr lang="es-MX" sz="2400" dirty="0"/>
              <a:t>resultado *= 2;  </a:t>
            </a:r>
          </a:p>
          <a:p>
            <a:r>
              <a:rPr lang="es-MX" sz="2400" dirty="0"/>
              <a:t>resultado /= 4;  </a:t>
            </a:r>
          </a:p>
          <a:p>
            <a:r>
              <a:rPr lang="es-MX" sz="2400" dirty="0"/>
              <a:t>resultado %= 7; </a:t>
            </a:r>
          </a:p>
          <a:p>
            <a:r>
              <a:rPr lang="es-MX" sz="2400" dirty="0"/>
              <a:t>resultado **= 2;  </a:t>
            </a:r>
          </a:p>
          <a:p>
            <a:r>
              <a:rPr lang="es-MX" sz="2400" dirty="0"/>
              <a:t>resultado++;  </a:t>
            </a:r>
          </a:p>
          <a:p>
            <a:r>
              <a:rPr lang="es-MX" sz="2400" dirty="0"/>
              <a:t>resultado--;  </a:t>
            </a:r>
          </a:p>
          <a:p>
            <a:r>
              <a:rPr lang="es-MX" sz="2400" dirty="0"/>
              <a:t>console.log("Resultado final:", resultado); 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81C6DE-8F64-1B27-B0B2-033FB0547683}"/>
              </a:ext>
            </a:extLst>
          </p:cNvPr>
          <p:cNvSpPr txBox="1"/>
          <p:nvPr/>
        </p:nvSpPr>
        <p:spPr>
          <a:xfrm>
            <a:off x="4093025" y="2377106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FFFF00"/>
                </a:highlight>
              </a:rPr>
              <a:t>// 50</a:t>
            </a:r>
            <a:endParaRPr lang="es-CO" sz="2400" dirty="0"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F3C62C-F991-7343-AA4A-A574AE5EB986}"/>
              </a:ext>
            </a:extLst>
          </p:cNvPr>
          <p:cNvSpPr txBox="1"/>
          <p:nvPr/>
        </p:nvSpPr>
        <p:spPr>
          <a:xfrm>
            <a:off x="4093025" y="2738075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00FFFF"/>
                </a:highlight>
              </a:rPr>
              <a:t>// 70</a:t>
            </a:r>
            <a:endParaRPr lang="es-CO" sz="2400" dirty="0">
              <a:highlight>
                <a:srgbClr val="00FFFF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0CA319-329C-F6D0-75E0-E4E754FAC779}"/>
              </a:ext>
            </a:extLst>
          </p:cNvPr>
          <p:cNvSpPr txBox="1"/>
          <p:nvPr/>
        </p:nvSpPr>
        <p:spPr>
          <a:xfrm>
            <a:off x="4093025" y="3121307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FFFF00"/>
                </a:highlight>
              </a:rPr>
              <a:t>// 60</a:t>
            </a:r>
            <a:endParaRPr lang="es-CO" sz="2400" dirty="0">
              <a:highlight>
                <a:srgbClr val="FFFF00"/>
              </a:highlight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0BCF5E-0296-E560-BEC8-05610F523637}"/>
              </a:ext>
            </a:extLst>
          </p:cNvPr>
          <p:cNvSpPr txBox="1"/>
          <p:nvPr/>
        </p:nvSpPr>
        <p:spPr>
          <a:xfrm>
            <a:off x="4093024" y="3482276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00FFFF"/>
                </a:highlight>
              </a:rPr>
              <a:t>// 120</a:t>
            </a:r>
            <a:endParaRPr lang="es-CO" sz="2400" dirty="0">
              <a:highlight>
                <a:srgbClr val="00FFFF"/>
              </a:highligh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141193-2FA9-F7AC-E1C6-0C2AD22AE441}"/>
              </a:ext>
            </a:extLst>
          </p:cNvPr>
          <p:cNvSpPr txBox="1"/>
          <p:nvPr/>
        </p:nvSpPr>
        <p:spPr>
          <a:xfrm>
            <a:off x="4078504" y="3883967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FFFF00"/>
                </a:highlight>
              </a:rPr>
              <a:t>// 30</a:t>
            </a:r>
            <a:endParaRPr lang="es-CO" sz="2400" dirty="0">
              <a:highlight>
                <a:srgbClr val="FFFF00"/>
              </a:highligh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E89296-A96B-31B2-4D8F-B581CD4A7A47}"/>
              </a:ext>
            </a:extLst>
          </p:cNvPr>
          <p:cNvSpPr txBox="1"/>
          <p:nvPr/>
        </p:nvSpPr>
        <p:spPr>
          <a:xfrm>
            <a:off x="4078503" y="4226477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00FFFF"/>
                </a:highlight>
              </a:rPr>
              <a:t>// 2</a:t>
            </a:r>
            <a:endParaRPr lang="es-CO" sz="2400" dirty="0">
              <a:highlight>
                <a:srgbClr val="00FFFF"/>
              </a:highligh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E69353F-CC08-AB06-CD95-559E0EA82CEC}"/>
              </a:ext>
            </a:extLst>
          </p:cNvPr>
          <p:cNvSpPr txBox="1"/>
          <p:nvPr/>
        </p:nvSpPr>
        <p:spPr>
          <a:xfrm>
            <a:off x="4078502" y="4566797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FFFF00"/>
                </a:highlight>
              </a:rPr>
              <a:t>// 4</a:t>
            </a:r>
            <a:endParaRPr lang="es-CO" sz="2400" dirty="0">
              <a:highlight>
                <a:srgbClr val="FFFF00"/>
              </a:highligh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2A79AF8-EB02-6686-B8CB-00CA2E2FF505}"/>
              </a:ext>
            </a:extLst>
          </p:cNvPr>
          <p:cNvSpPr txBox="1"/>
          <p:nvPr/>
        </p:nvSpPr>
        <p:spPr>
          <a:xfrm>
            <a:off x="4078501" y="4948415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00FFFF"/>
                </a:highlight>
              </a:rPr>
              <a:t>// 5</a:t>
            </a:r>
            <a:endParaRPr lang="es-CO" sz="2400" dirty="0">
              <a:highlight>
                <a:srgbClr val="00FFFF"/>
              </a:highligh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B43CD5-3DE8-70D1-2680-68C7E3E98881}"/>
              </a:ext>
            </a:extLst>
          </p:cNvPr>
          <p:cNvSpPr txBox="1"/>
          <p:nvPr/>
        </p:nvSpPr>
        <p:spPr>
          <a:xfrm>
            <a:off x="4078500" y="5298342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FFFF00"/>
                </a:highlight>
              </a:rPr>
              <a:t>// 4</a:t>
            </a:r>
            <a:endParaRPr lang="es-CO" sz="2400" dirty="0">
              <a:highlight>
                <a:srgbClr val="FFFF00"/>
              </a:highligh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20714E-69BA-845A-1451-252339648933}"/>
              </a:ext>
            </a:extLst>
          </p:cNvPr>
          <p:cNvSpPr txBox="1"/>
          <p:nvPr/>
        </p:nvSpPr>
        <p:spPr>
          <a:xfrm>
            <a:off x="6633028" y="5694173"/>
            <a:ext cx="957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highlight>
                  <a:srgbClr val="00FFFF"/>
                </a:highlight>
              </a:rPr>
              <a:t>// 4</a:t>
            </a:r>
            <a:endParaRPr lang="es-CO" sz="24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849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Operadores de Comparación en JavaScript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==, !=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 dos valores ignorando el tipo de dato.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===, !==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 dos valores considerando el tipo de dato.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&gt;, &gt;=, &lt;, &lt;=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Comparan el valor numérico de los operandos.</a:t>
            </a:r>
            <a:endParaRPr 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C9C8B-0C8D-5A60-6291-7F15DC3B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F1E4F0-0161-CEE4-04A5-47E5437869AC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Operadores de comparación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16FE65-C058-5FD9-DE2C-445516048C16}"/>
              </a:ext>
            </a:extLst>
          </p:cNvPr>
          <p:cNvSpPr txBox="1"/>
          <p:nvPr/>
        </p:nvSpPr>
        <p:spPr>
          <a:xfrm>
            <a:off x="1271451" y="1862554"/>
            <a:ext cx="7103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const</a:t>
            </a:r>
            <a:r>
              <a:rPr lang="es-MX" dirty="0"/>
              <a:t> a = 10;</a:t>
            </a:r>
          </a:p>
          <a:p>
            <a:r>
              <a:rPr lang="es-MX" dirty="0" err="1"/>
              <a:t>const</a:t>
            </a:r>
            <a:r>
              <a:rPr lang="es-MX" dirty="0"/>
              <a:t> b = 5;</a:t>
            </a:r>
          </a:p>
          <a:p>
            <a:r>
              <a:rPr lang="es-MX" dirty="0" err="1"/>
              <a:t>const</a:t>
            </a:r>
            <a:r>
              <a:rPr lang="es-MX" dirty="0"/>
              <a:t> c = "10";</a:t>
            </a:r>
          </a:p>
          <a:p>
            <a:endParaRPr lang="es-MX" dirty="0"/>
          </a:p>
          <a:p>
            <a:r>
              <a:rPr lang="es-MX" dirty="0"/>
              <a:t>console.log("a =", a, ", b =", b, ", c =", c); 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79E8B9-0E30-2099-769E-B2D8F2B6E02C}"/>
              </a:ext>
            </a:extLst>
          </p:cNvPr>
          <p:cNvSpPr txBox="1"/>
          <p:nvPr/>
        </p:nvSpPr>
        <p:spPr>
          <a:xfrm>
            <a:off x="1275038" y="3491098"/>
            <a:ext cx="70997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de igualdad (==)</a:t>
            </a:r>
          </a:p>
          <a:p>
            <a:r>
              <a:rPr lang="es-MX" dirty="0"/>
              <a:t>// Compara solo el valor, sin tener en cuenta el tipo de dato</a:t>
            </a:r>
          </a:p>
          <a:p>
            <a:r>
              <a:rPr lang="es-MX" dirty="0"/>
              <a:t>console.log("a == b: ", a == b);  </a:t>
            </a:r>
          </a:p>
          <a:p>
            <a:r>
              <a:rPr lang="es-MX" dirty="0"/>
              <a:t>console.log("a == c: ", a == c);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87506F-9C3B-2BC1-389C-63FB2713AE71}"/>
              </a:ext>
            </a:extLst>
          </p:cNvPr>
          <p:cNvSpPr txBox="1"/>
          <p:nvPr/>
        </p:nvSpPr>
        <p:spPr>
          <a:xfrm>
            <a:off x="1275038" y="4891131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de desigualdad (!=)</a:t>
            </a:r>
          </a:p>
          <a:p>
            <a:r>
              <a:rPr lang="es-MX" dirty="0"/>
              <a:t>// Compara solo el valor, sin tener en cuenta el tipo de dato</a:t>
            </a:r>
          </a:p>
          <a:p>
            <a:r>
              <a:rPr lang="es-MX" dirty="0"/>
              <a:t>console.log("a != b: ", a != b);  </a:t>
            </a:r>
          </a:p>
          <a:p>
            <a:r>
              <a:rPr lang="es-MX" dirty="0"/>
              <a:t>console.log("a != c: ", a != c); 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52FB55-FAD0-5D03-F54D-7DE7A3E8A6F5}"/>
              </a:ext>
            </a:extLst>
          </p:cNvPr>
          <p:cNvSpPr txBox="1"/>
          <p:nvPr/>
        </p:nvSpPr>
        <p:spPr>
          <a:xfrm>
            <a:off x="1275038" y="6425929"/>
            <a:ext cx="58805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de igualdad estricta (===)</a:t>
            </a:r>
          </a:p>
          <a:p>
            <a:r>
              <a:rPr lang="es-MX" dirty="0"/>
              <a:t>// Compara el valor y el tipo de dato</a:t>
            </a:r>
          </a:p>
          <a:p>
            <a:r>
              <a:rPr lang="es-MX" dirty="0"/>
              <a:t>console.log("a === b: ", a === b);</a:t>
            </a:r>
          </a:p>
          <a:p>
            <a:r>
              <a:rPr lang="es-MX" dirty="0"/>
              <a:t>console.log("a === c: ", a === c); 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EE2DAD-639A-96A5-0C30-88DBF40F6CEC}"/>
              </a:ext>
            </a:extLst>
          </p:cNvPr>
          <p:cNvSpPr txBox="1"/>
          <p:nvPr/>
        </p:nvSpPr>
        <p:spPr>
          <a:xfrm>
            <a:off x="8055429" y="2911979"/>
            <a:ext cx="2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a = 10 , b = 5 , c = 10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77F266-95B8-046A-970B-74DA0C59141C}"/>
              </a:ext>
            </a:extLst>
          </p:cNvPr>
          <p:cNvSpPr txBox="1"/>
          <p:nvPr/>
        </p:nvSpPr>
        <p:spPr>
          <a:xfrm>
            <a:off x="8055429" y="3930840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== b:  false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0D4894-EC05-4556-485B-DA37BD472BDC}"/>
              </a:ext>
            </a:extLst>
          </p:cNvPr>
          <p:cNvSpPr txBox="1"/>
          <p:nvPr/>
        </p:nvSpPr>
        <p:spPr>
          <a:xfrm>
            <a:off x="8055429" y="4301350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== c:  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482ADD-DD5A-6A39-41B3-A91A454886D2}"/>
              </a:ext>
            </a:extLst>
          </p:cNvPr>
          <p:cNvSpPr txBox="1"/>
          <p:nvPr/>
        </p:nvSpPr>
        <p:spPr>
          <a:xfrm>
            <a:off x="8055429" y="5363639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!= b:  true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05908C-5EF3-0E12-5195-9DF49926D312}"/>
              </a:ext>
            </a:extLst>
          </p:cNvPr>
          <p:cNvSpPr txBox="1"/>
          <p:nvPr/>
        </p:nvSpPr>
        <p:spPr>
          <a:xfrm>
            <a:off x="8055429" y="5698108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!= c:  false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A206EE8-EAF7-1B17-19DB-5CA2D9DF5BB1}"/>
              </a:ext>
            </a:extLst>
          </p:cNvPr>
          <p:cNvSpPr txBox="1"/>
          <p:nvPr/>
        </p:nvSpPr>
        <p:spPr>
          <a:xfrm>
            <a:off x="8055429" y="6882400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=== b:  false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4BF75D-3EC7-E5B3-23EC-FA557F46C518}"/>
              </a:ext>
            </a:extLst>
          </p:cNvPr>
          <p:cNvSpPr txBox="1"/>
          <p:nvPr/>
        </p:nvSpPr>
        <p:spPr>
          <a:xfrm>
            <a:off x="8055429" y="7252910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=== c:  false</a:t>
            </a:r>
          </a:p>
        </p:txBody>
      </p:sp>
    </p:spTree>
    <p:extLst>
      <p:ext uri="{BB962C8B-B14F-4D97-AF65-F5344CB8AC3E}">
        <p14:creationId xmlns:p14="http://schemas.microsoft.com/office/powerpoint/2010/main" val="402049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5918-624F-795B-D3AC-15471691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58D7A6-ABBE-4393-9E77-0058F69F8DCB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Operadores de comparación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D8BEB1-283A-EF32-097F-FF40C8762EC2}"/>
              </a:ext>
            </a:extLst>
          </p:cNvPr>
          <p:cNvSpPr txBox="1"/>
          <p:nvPr/>
        </p:nvSpPr>
        <p:spPr>
          <a:xfrm>
            <a:off x="1271451" y="1862554"/>
            <a:ext cx="462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const</a:t>
            </a:r>
            <a:r>
              <a:rPr lang="es-MX" dirty="0"/>
              <a:t> a = 10;</a:t>
            </a:r>
          </a:p>
          <a:p>
            <a:r>
              <a:rPr lang="es-MX" dirty="0" err="1"/>
              <a:t>const</a:t>
            </a:r>
            <a:r>
              <a:rPr lang="es-MX" dirty="0"/>
              <a:t> b = 5;</a:t>
            </a:r>
          </a:p>
          <a:p>
            <a:r>
              <a:rPr lang="es-MX" dirty="0" err="1"/>
              <a:t>const</a:t>
            </a:r>
            <a:r>
              <a:rPr lang="es-MX" dirty="0"/>
              <a:t> c = "10";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47263E-E1C9-EF97-F489-225CB1E4B66D}"/>
              </a:ext>
            </a:extLst>
          </p:cNvPr>
          <p:cNvSpPr txBox="1"/>
          <p:nvPr/>
        </p:nvSpPr>
        <p:spPr>
          <a:xfrm>
            <a:off x="5709238" y="3604344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!== b:  true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F276D0-3EB1-CF66-BC37-6AD79C59BFD9}"/>
              </a:ext>
            </a:extLst>
          </p:cNvPr>
          <p:cNvSpPr txBox="1"/>
          <p:nvPr/>
        </p:nvSpPr>
        <p:spPr>
          <a:xfrm>
            <a:off x="5709238" y="3940226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!== c:  true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759B88-0E6E-847B-75C2-BF381B1359B1}"/>
              </a:ext>
            </a:extLst>
          </p:cNvPr>
          <p:cNvSpPr txBox="1"/>
          <p:nvPr/>
        </p:nvSpPr>
        <p:spPr>
          <a:xfrm>
            <a:off x="5709238" y="4575883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&gt; b:  true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E66577-835C-AB21-0441-12BBE2DED398}"/>
              </a:ext>
            </a:extLst>
          </p:cNvPr>
          <p:cNvSpPr txBox="1"/>
          <p:nvPr/>
        </p:nvSpPr>
        <p:spPr>
          <a:xfrm>
            <a:off x="5709238" y="5358597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&gt;= b:  true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AA0022-D005-8867-3597-CD70B47A1428}"/>
              </a:ext>
            </a:extLst>
          </p:cNvPr>
          <p:cNvSpPr txBox="1"/>
          <p:nvPr/>
        </p:nvSpPr>
        <p:spPr>
          <a:xfrm>
            <a:off x="5709238" y="7272812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&lt;= b:  false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88B975-8FCF-C615-956A-47E00DF837BD}"/>
              </a:ext>
            </a:extLst>
          </p:cNvPr>
          <p:cNvSpPr txBox="1"/>
          <p:nvPr/>
        </p:nvSpPr>
        <p:spPr>
          <a:xfrm>
            <a:off x="5709238" y="6466607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&lt; b:  false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00721A-C74D-D26C-B59D-BE6E3C9741AC}"/>
              </a:ext>
            </a:extLst>
          </p:cNvPr>
          <p:cNvSpPr txBox="1"/>
          <p:nvPr/>
        </p:nvSpPr>
        <p:spPr>
          <a:xfrm>
            <a:off x="5709238" y="5695663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&gt;= 10:  true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7C6F372-5E68-7F8A-8BCB-518A265928FA}"/>
              </a:ext>
            </a:extLst>
          </p:cNvPr>
          <p:cNvSpPr txBox="1"/>
          <p:nvPr/>
        </p:nvSpPr>
        <p:spPr>
          <a:xfrm>
            <a:off x="5709238" y="7662806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&lt;= 10:  true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9CDAE6-7629-822F-7170-D06E600D18EB}"/>
              </a:ext>
            </a:extLst>
          </p:cNvPr>
          <p:cNvSpPr txBox="1"/>
          <p:nvPr/>
        </p:nvSpPr>
        <p:spPr>
          <a:xfrm>
            <a:off x="1271451" y="3060297"/>
            <a:ext cx="4243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de desigualdad estricta (!==)</a:t>
            </a:r>
          </a:p>
          <a:p>
            <a:r>
              <a:rPr lang="es-MX" dirty="0"/>
              <a:t>// Compara el valor y el tipo de dato</a:t>
            </a:r>
          </a:p>
          <a:p>
            <a:r>
              <a:rPr lang="es-MX" dirty="0"/>
              <a:t>console.log("a !== b: ", a !== b); </a:t>
            </a:r>
          </a:p>
          <a:p>
            <a:r>
              <a:rPr lang="es-MX" dirty="0"/>
              <a:t>console.log("a !== c: ", a !== c);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A71848-628C-00F9-A8D9-8BBBA8929786}"/>
              </a:ext>
            </a:extLst>
          </p:cNvPr>
          <p:cNvSpPr txBox="1"/>
          <p:nvPr/>
        </p:nvSpPr>
        <p:spPr>
          <a:xfrm>
            <a:off x="1271451" y="4356835"/>
            <a:ext cx="372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mayor que (&gt;)</a:t>
            </a:r>
          </a:p>
          <a:p>
            <a:r>
              <a:rPr lang="es-MX" dirty="0"/>
              <a:t>console.log("a &gt; b: ", a &gt; b);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5C5F4B-8A2F-D5B4-6AD9-FB72F22A6D57}"/>
              </a:ext>
            </a:extLst>
          </p:cNvPr>
          <p:cNvSpPr txBox="1"/>
          <p:nvPr/>
        </p:nvSpPr>
        <p:spPr>
          <a:xfrm>
            <a:off x="1271451" y="5091693"/>
            <a:ext cx="3895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mayor o igual que (&gt;=)</a:t>
            </a:r>
          </a:p>
          <a:p>
            <a:r>
              <a:rPr lang="es-MX" dirty="0"/>
              <a:t>console.log("a &gt;= b: ", a &gt;= b);</a:t>
            </a:r>
          </a:p>
          <a:p>
            <a:r>
              <a:rPr lang="es-MX" dirty="0"/>
              <a:t>console.log("a &gt;= 10: ", a &gt;= 10); 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502A4A-043D-0BF9-8935-CBECC51255BA}"/>
              </a:ext>
            </a:extLst>
          </p:cNvPr>
          <p:cNvSpPr txBox="1"/>
          <p:nvPr/>
        </p:nvSpPr>
        <p:spPr>
          <a:xfrm>
            <a:off x="1335314" y="6141311"/>
            <a:ext cx="4005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menor que (&lt;)</a:t>
            </a:r>
          </a:p>
          <a:p>
            <a:r>
              <a:rPr lang="es-MX" dirty="0"/>
              <a:t>console.log("a &lt; b: ", a &lt; b); 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9AD2959-7A2C-25DA-C467-5A238332959D}"/>
              </a:ext>
            </a:extLst>
          </p:cNvPr>
          <p:cNvSpPr txBox="1"/>
          <p:nvPr/>
        </p:nvSpPr>
        <p:spPr>
          <a:xfrm>
            <a:off x="1323702" y="7039355"/>
            <a:ext cx="4243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menor o igual que (&lt;=)</a:t>
            </a:r>
          </a:p>
          <a:p>
            <a:r>
              <a:rPr lang="es-MX" dirty="0"/>
              <a:t>console.log("a &lt;= b: ", a &lt;= b);  </a:t>
            </a:r>
          </a:p>
          <a:p>
            <a:r>
              <a:rPr lang="es-MX" dirty="0"/>
              <a:t>console.log("a &lt;= 10: ", a &lt;= 10);  </a:t>
            </a:r>
          </a:p>
        </p:txBody>
      </p:sp>
    </p:spTree>
    <p:extLst>
      <p:ext uri="{BB962C8B-B14F-4D97-AF65-F5344CB8AC3E}">
        <p14:creationId xmlns:p14="http://schemas.microsoft.com/office/powerpoint/2010/main" val="20284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592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Operadores Lógicos en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09543"/>
            <a:ext cx="7627382" cy="3960733"/>
          </a:xfrm>
          <a:prstGeom prst="roundRect">
            <a:avLst>
              <a:gd name="adj" fmla="val 49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252329" y="3017163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6468904" y="315468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&amp;&amp;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154680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Operador AND lógico. Devuelve true si ambos operandos son verdaderos.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332327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6468904" y="446984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||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469844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Operador OR lógico. Devuelve true si al menos uno de los operandos es verdadero.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647492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468904" y="578500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!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785009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Operador NOT lógico. Devuelve el valor opuesto al operando.</a:t>
            </a:r>
            <a:endParaRPr 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487B6-2C4B-2557-3814-6C000DC6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1248AF-721B-7779-AA98-DA76AC3C8763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Operadores lógicos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990C61-E99B-6429-947F-6A0D6E4A2A88}"/>
              </a:ext>
            </a:extLst>
          </p:cNvPr>
          <p:cNvSpPr txBox="1"/>
          <p:nvPr/>
        </p:nvSpPr>
        <p:spPr>
          <a:xfrm>
            <a:off x="1271451" y="1862554"/>
            <a:ext cx="462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 a = true; </a:t>
            </a:r>
          </a:p>
          <a:p>
            <a:r>
              <a:rPr lang="en-US" dirty="0"/>
              <a:t>const b = false; </a:t>
            </a:r>
          </a:p>
          <a:p>
            <a:r>
              <a:rPr lang="en-US" dirty="0"/>
              <a:t>const c = 5;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6A7AFF-709B-FA60-AF10-2E371DF2248F}"/>
              </a:ext>
            </a:extLst>
          </p:cNvPr>
          <p:cNvSpPr txBox="1"/>
          <p:nvPr/>
        </p:nvSpPr>
        <p:spPr>
          <a:xfrm>
            <a:off x="8162152" y="3604344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&amp;&amp; b:  false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D692CB-22E6-CFB4-B327-34802696EA76}"/>
              </a:ext>
            </a:extLst>
          </p:cNvPr>
          <p:cNvSpPr txBox="1"/>
          <p:nvPr/>
        </p:nvSpPr>
        <p:spPr>
          <a:xfrm>
            <a:off x="8162152" y="3940226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&amp;&amp; (c &gt; 3): true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441EC7-C054-54E8-59F6-E1A6EBFAD2AE}"/>
              </a:ext>
            </a:extLst>
          </p:cNvPr>
          <p:cNvSpPr txBox="1"/>
          <p:nvPr/>
        </p:nvSpPr>
        <p:spPr>
          <a:xfrm>
            <a:off x="8162152" y="4910833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 || b:  true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4F55DD-F31C-2248-6D5E-5D51C42824DE}"/>
              </a:ext>
            </a:extLst>
          </p:cNvPr>
          <p:cNvSpPr txBox="1"/>
          <p:nvPr/>
        </p:nvSpPr>
        <p:spPr>
          <a:xfrm>
            <a:off x="8162152" y="6316532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!a:  false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F0B139-4236-D75D-6931-5105C384DC37}"/>
              </a:ext>
            </a:extLst>
          </p:cNvPr>
          <p:cNvSpPr txBox="1"/>
          <p:nvPr/>
        </p:nvSpPr>
        <p:spPr>
          <a:xfrm>
            <a:off x="8162152" y="6624570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!b:  true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F895D2-A195-D028-1014-8A852CF1FE5D}"/>
              </a:ext>
            </a:extLst>
          </p:cNvPr>
          <p:cNvSpPr txBox="1"/>
          <p:nvPr/>
        </p:nvSpPr>
        <p:spPr>
          <a:xfrm>
            <a:off x="1271450" y="3060297"/>
            <a:ext cx="585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Operador AND (&amp;&amp;) </a:t>
            </a:r>
          </a:p>
          <a:p>
            <a:r>
              <a:rPr lang="es-MX" dirty="0"/>
              <a:t>// Devuelve </a:t>
            </a:r>
            <a:r>
              <a:rPr lang="es-MX" b="1" dirty="0"/>
              <a:t>true</a:t>
            </a:r>
            <a:r>
              <a:rPr lang="es-MX" dirty="0"/>
              <a:t> solo si </a:t>
            </a:r>
            <a:r>
              <a:rPr lang="es-MX" b="1" dirty="0">
                <a:highlight>
                  <a:srgbClr val="00FFFF"/>
                </a:highlight>
              </a:rPr>
              <a:t>ambas</a:t>
            </a:r>
            <a:r>
              <a:rPr lang="es-MX" b="1" dirty="0"/>
              <a:t> condiciones son verdaderas</a:t>
            </a:r>
          </a:p>
          <a:p>
            <a:r>
              <a:rPr lang="es-CO" dirty="0"/>
              <a:t>console.log("a &amp;&amp; b: ", a &amp;&amp; b); </a:t>
            </a:r>
            <a:r>
              <a:rPr lang="es-MX" dirty="0"/>
              <a:t> </a:t>
            </a:r>
          </a:p>
          <a:p>
            <a:r>
              <a:rPr lang="es-CO" dirty="0"/>
              <a:t>console.log("a &amp;&amp; (c &gt; 3): ", a &amp;&amp; (c &gt; 3)); 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5B0A46-A5A6-3ADC-6B9C-EBA56C5E974E}"/>
              </a:ext>
            </a:extLst>
          </p:cNvPr>
          <p:cNvSpPr txBox="1"/>
          <p:nvPr/>
        </p:nvSpPr>
        <p:spPr>
          <a:xfrm>
            <a:off x="1271451" y="4356835"/>
            <a:ext cx="6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</a:t>
            </a:r>
            <a:r>
              <a:rPr lang="es-CO" b="1" dirty="0"/>
              <a:t>Operador OR (||)</a:t>
            </a:r>
          </a:p>
          <a:p>
            <a:r>
              <a:rPr lang="es-MX" dirty="0"/>
              <a:t>// Devuelve </a:t>
            </a:r>
            <a:r>
              <a:rPr lang="es-MX" b="1" dirty="0"/>
              <a:t>true</a:t>
            </a:r>
            <a:r>
              <a:rPr lang="es-MX" dirty="0"/>
              <a:t> si </a:t>
            </a:r>
            <a:r>
              <a:rPr lang="es-MX" b="1" dirty="0">
                <a:highlight>
                  <a:srgbClr val="00FFFF"/>
                </a:highlight>
              </a:rPr>
              <a:t>al menos</a:t>
            </a:r>
            <a:r>
              <a:rPr lang="es-MX" b="1" dirty="0"/>
              <a:t> una de las condiciones es verdadera</a:t>
            </a:r>
          </a:p>
          <a:p>
            <a:r>
              <a:rPr lang="es-CO" dirty="0"/>
              <a:t>console.log("a || b: ", a || b);</a:t>
            </a:r>
          </a:p>
          <a:p>
            <a:r>
              <a:rPr lang="es-CO" dirty="0"/>
              <a:t>console.log("b || (c &lt; 3): ", b || (c &lt; 3)); </a:t>
            </a:r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D10D88-1981-C07B-B11A-3660BFD29335}"/>
              </a:ext>
            </a:extLst>
          </p:cNvPr>
          <p:cNvSpPr txBox="1"/>
          <p:nvPr/>
        </p:nvSpPr>
        <p:spPr>
          <a:xfrm>
            <a:off x="1271451" y="5701292"/>
            <a:ext cx="68907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// </a:t>
            </a:r>
            <a:r>
              <a:rPr lang="es-CO" b="1" dirty="0"/>
              <a:t>Operador NOT (!)</a:t>
            </a:r>
          </a:p>
          <a:p>
            <a:r>
              <a:rPr lang="es-MX" dirty="0"/>
              <a:t>// </a:t>
            </a:r>
            <a:r>
              <a:rPr lang="es-MX" b="1" dirty="0"/>
              <a:t>Invierte el valor de la expresión:</a:t>
            </a:r>
            <a:r>
              <a:rPr lang="es-MX" dirty="0"/>
              <a:t> si es true, devuelve false y viceversa</a:t>
            </a:r>
            <a:endParaRPr lang="es-MX" b="1" dirty="0"/>
          </a:p>
          <a:p>
            <a:r>
              <a:rPr lang="es-CO" dirty="0"/>
              <a:t>console.log("!a: ", !a);</a:t>
            </a:r>
          </a:p>
          <a:p>
            <a:r>
              <a:rPr lang="es-CO" dirty="0"/>
              <a:t>console.log("!b: ", !b);</a:t>
            </a:r>
            <a:endParaRPr lang="es-MX" dirty="0"/>
          </a:p>
          <a:p>
            <a:r>
              <a:rPr lang="es-CO" dirty="0"/>
              <a:t>console.log("!(c &gt; 3): ", !(c &gt; 3)); 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7DCFD-B915-893F-6540-A5D117053A0A}"/>
              </a:ext>
            </a:extLst>
          </p:cNvPr>
          <p:cNvSpPr txBox="1"/>
          <p:nvPr/>
        </p:nvSpPr>
        <p:spPr>
          <a:xfrm>
            <a:off x="8162152" y="5249887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b || (c &lt; 3) :  false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76BC2A-9B74-0588-D8AE-56342BCB782D}"/>
              </a:ext>
            </a:extLst>
          </p:cNvPr>
          <p:cNvSpPr txBox="1"/>
          <p:nvPr/>
        </p:nvSpPr>
        <p:spPr>
          <a:xfrm>
            <a:off x="8162152" y="6935898"/>
            <a:ext cx="206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!(c &gt; 3)</a:t>
            </a:r>
            <a:r>
              <a:rPr lang="es-MX" dirty="0">
                <a:highlight>
                  <a:srgbClr val="FFFF00"/>
                </a:highlight>
              </a:rPr>
              <a:t>:  false</a:t>
            </a:r>
          </a:p>
        </p:txBody>
      </p:sp>
    </p:spTree>
    <p:extLst>
      <p:ext uri="{BB962C8B-B14F-4D97-AF65-F5344CB8AC3E}">
        <p14:creationId xmlns:p14="http://schemas.microsoft.com/office/powerpoint/2010/main" val="27064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3" grpId="0"/>
      <p:bldP spid="15" grpId="0"/>
      <p:bldP spid="17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44C1F4-F020-7B7D-7C57-CAAB8FB0BC8B}"/>
              </a:ext>
            </a:extLst>
          </p:cNvPr>
          <p:cNvSpPr txBox="1"/>
          <p:nvPr/>
        </p:nvSpPr>
        <p:spPr>
          <a:xfrm>
            <a:off x="3846286" y="870857"/>
            <a:ext cx="693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Funciones en JavaScript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73E966-CD41-FDD6-915B-AAB4CF18A939}"/>
              </a:ext>
            </a:extLst>
          </p:cNvPr>
          <p:cNvSpPr txBox="1"/>
          <p:nvPr/>
        </p:nvSpPr>
        <p:spPr>
          <a:xfrm>
            <a:off x="1494972" y="2027535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highlight>
                  <a:srgbClr val="FFFF00"/>
                </a:highlight>
              </a:rPr>
              <a:t>Bloque de código diseñado para realizar una tarea específica </a:t>
            </a:r>
            <a:r>
              <a:rPr lang="es-MX" dirty="0"/>
              <a:t>y que </a:t>
            </a:r>
            <a:r>
              <a:rPr lang="es-MX" dirty="0">
                <a:highlight>
                  <a:srgbClr val="00FFFF"/>
                </a:highlight>
              </a:rPr>
              <a:t>puede ser reutilizado</a:t>
            </a:r>
            <a:r>
              <a:rPr lang="es-MX" dirty="0"/>
              <a:t> en diferentes partes de un programa. Las funciones pueden aceptar </a:t>
            </a:r>
            <a:r>
              <a:rPr lang="es-MX" dirty="0">
                <a:highlight>
                  <a:srgbClr val="00FF00"/>
                </a:highlight>
              </a:rPr>
              <a:t>parámetros (entradas)</a:t>
            </a:r>
            <a:r>
              <a:rPr lang="es-MX" dirty="0"/>
              <a:t> y retornar un </a:t>
            </a:r>
            <a:r>
              <a:rPr lang="es-MX" dirty="0">
                <a:highlight>
                  <a:srgbClr val="FF00FF"/>
                </a:highlight>
              </a:rPr>
              <a:t>valor (salida)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8A300E-502C-015B-DF8E-18E3C92FA2C9}"/>
              </a:ext>
            </a:extLst>
          </p:cNvPr>
          <p:cNvSpPr txBox="1"/>
          <p:nvPr/>
        </p:nvSpPr>
        <p:spPr>
          <a:xfrm>
            <a:off x="3788229" y="5380597"/>
            <a:ext cx="6264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/>
              <a:t>Abre el archivo </a:t>
            </a:r>
            <a:r>
              <a:rPr lang="es-CO" sz="3200" b="1" dirty="0">
                <a:highlight>
                  <a:srgbClr val="FFFF00"/>
                </a:highlight>
              </a:rPr>
              <a:t>FuncionSaludar.html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472155-D8AB-BB7C-B047-EF73E33E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76" y="3495635"/>
            <a:ext cx="4954648" cy="13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4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07E2-0C4E-3DD3-3FD8-A15D8E44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63B5AE2-F9C1-2962-7FAF-05ADED74D639}"/>
              </a:ext>
            </a:extLst>
          </p:cNvPr>
          <p:cNvSpPr txBox="1"/>
          <p:nvPr/>
        </p:nvSpPr>
        <p:spPr>
          <a:xfrm>
            <a:off x="2090056" y="409192"/>
            <a:ext cx="1002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Tipos de Funciones en JavaScript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9DB7653-B6B9-7DF0-31A4-F572A376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71" y="1853677"/>
            <a:ext cx="10427351" cy="55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58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B38557-141B-23F5-A85E-4A5A5D301305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Tipos de Funciones en JavaScript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BCE65E-513A-28FC-10E7-2E10019CC2FD}"/>
              </a:ext>
            </a:extLst>
          </p:cNvPr>
          <p:cNvSpPr txBox="1"/>
          <p:nvPr/>
        </p:nvSpPr>
        <p:spPr>
          <a:xfrm>
            <a:off x="1494972" y="2027535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Uso de funciones </a:t>
            </a:r>
            <a:r>
              <a:rPr lang="es-MX" b="1" dirty="0"/>
              <a:t>declarativas</a:t>
            </a:r>
            <a:r>
              <a:rPr lang="es-MX" dirty="0"/>
              <a:t>, </a:t>
            </a:r>
            <a:r>
              <a:rPr lang="es-MX" b="1" dirty="0"/>
              <a:t>anónimas</a:t>
            </a:r>
            <a:r>
              <a:rPr lang="es-MX" dirty="0"/>
              <a:t> y </a:t>
            </a:r>
            <a:r>
              <a:rPr lang="es-MX" b="1" dirty="0"/>
              <a:t>de flecha</a:t>
            </a:r>
            <a:r>
              <a:rPr lang="es-MX" dirty="0"/>
              <a:t>. Cada tipo de función realizará una operación simple: tomará un número ingresado por el usuario y lo multiplicará por 2, mostrando el resultado en la página.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ABB4D7-84FF-CBFE-9432-B50BBACBEBD0}"/>
              </a:ext>
            </a:extLst>
          </p:cNvPr>
          <p:cNvSpPr txBox="1"/>
          <p:nvPr/>
        </p:nvSpPr>
        <p:spPr>
          <a:xfrm>
            <a:off x="3686629" y="5979887"/>
            <a:ext cx="6295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/>
              <a:t>Abre el archivo </a:t>
            </a:r>
            <a:r>
              <a:rPr lang="es-CO" sz="3200" b="1" dirty="0">
                <a:highlight>
                  <a:srgbClr val="FFFF00"/>
                </a:highlight>
              </a:rPr>
              <a:t>TiposFunciones.html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C50C9B-F4BF-E71F-BE10-40B3EB87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6" y="3556986"/>
            <a:ext cx="6178868" cy="20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6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478F-0B8E-BB08-C314-688D5882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BE8325C-6254-633D-0DAC-D78C49BE7F0A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Ejercicio Funciones en JavaScript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2B60A2-6FCA-B6E5-7E12-341B181D552B}"/>
              </a:ext>
            </a:extLst>
          </p:cNvPr>
          <p:cNvSpPr txBox="1"/>
          <p:nvPr/>
        </p:nvSpPr>
        <p:spPr>
          <a:xfrm>
            <a:off x="1494972" y="2027535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Utiliza funciones de tres tipos para calcular diferentes propiedades de un cubo de caras desiguales: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Función Declarativa</a:t>
            </a:r>
            <a:r>
              <a:rPr lang="es-MX" dirty="0"/>
              <a:t>: calcula el volumen del cubo de caras desiguales.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Función Anónima</a:t>
            </a:r>
            <a:r>
              <a:rPr lang="es-MX" dirty="0"/>
              <a:t>: calcula el área de una cara del cubo.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Función de Flecha</a:t>
            </a:r>
            <a:r>
              <a:rPr lang="es-MX" dirty="0"/>
              <a:t>: calcula el perímetro de una cara del cubo.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El programa toma las dimensiones (largo, ancho y alto) ingresadas por el usuario y realiza los cálculos correspondientes.</a:t>
            </a:r>
          </a:p>
          <a:p>
            <a:pPr algn="just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010A46-0367-1F2E-5C04-FF3EAA7A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14" y="4795116"/>
            <a:ext cx="7974993" cy="19249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FD2206-0FC9-C0E0-7DD3-18C4BE8C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810" y="2089446"/>
            <a:ext cx="3817154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7147"/>
            <a:ext cx="97739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Declaración de variables en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913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Var </a:t>
            </a:r>
            <a:r>
              <a:rPr lang="en-US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</a:t>
            </a:r>
            <a:r>
              <a:rPr lang="en-US" dirty="0" err="1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método</a:t>
            </a:r>
            <a:r>
              <a:rPr lang="en-US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principal).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641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palabra clave "var" se usa para declarar 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con un alcance a nivel de función o global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redeclaración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</a:t>
            </a:r>
            <a:r>
              <a:rPr lang="en-US" sz="1700" dirty="0" err="1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</a:t>
            </a:r>
            <a:r>
              <a:rPr lang="en-US" sz="1700" dirty="0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reasignación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26913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Let</a:t>
            </a:r>
            <a:r>
              <a:rPr lang="en-US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(</a:t>
            </a:r>
            <a:r>
              <a:rPr lang="es-CO" dirty="0">
                <a:solidFill>
                  <a:srgbClr val="272525"/>
                </a:solidFill>
                <a:latin typeface="Montserrat" pitchFamily="34" charset="0"/>
              </a:rPr>
              <a:t>introducido en ES6)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2641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palabra clave "let" se usa para declarar 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con un alcance a nivel de </a:t>
            </a:r>
            <a:r>
              <a:rPr lang="en-US" sz="1700" dirty="0" err="1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redeclaración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mismo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ámbito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 </a:t>
            </a:r>
            <a:r>
              <a:rPr lang="en-US" sz="1700" dirty="0" err="1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</a:t>
            </a:r>
            <a:r>
              <a:rPr lang="en-US" sz="1700" dirty="0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reasignación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26913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</a:t>
            </a:r>
            <a:r>
              <a:rPr lang="en-US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(</a:t>
            </a:r>
            <a:r>
              <a:rPr lang="es-CO" dirty="0">
                <a:solidFill>
                  <a:srgbClr val="272525"/>
                </a:solidFill>
                <a:latin typeface="Montserrat" pitchFamily="34" charset="0"/>
              </a:rPr>
              <a:t>introducido en ES6)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32641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palabra clave "const" se usa para declarar variables constantes, cuyos </a:t>
            </a:r>
            <a:r>
              <a:rPr lang="en-US" sz="1700" dirty="0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valores no pueden ser </a:t>
            </a:r>
            <a:r>
              <a:rPr lang="en-US" sz="1700" dirty="0" err="1">
                <a:solidFill>
                  <a:srgbClr val="272525"/>
                </a:solidFill>
                <a:highlight>
                  <a:srgbClr val="FF00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reasignados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declarar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con un </a:t>
            </a:r>
            <a:r>
              <a:rPr lang="en-US" sz="1700" dirty="0" err="1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alcance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</a:t>
            </a:r>
            <a:r>
              <a:rPr lang="en-US" sz="1700" dirty="0" err="1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</a:t>
            </a:r>
            <a:r>
              <a:rPr lang="en-US" sz="1700" dirty="0" err="1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</a:t>
            </a:r>
            <a:r>
              <a:rPr lang="en-US" sz="1700" dirty="0">
                <a:solidFill>
                  <a:srgbClr val="272525"/>
                </a:solidFill>
                <a:highlight>
                  <a:srgbClr val="FFFF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redeclaración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mismo</a:t>
            </a:r>
            <a:r>
              <a:rPr lang="en-US" sz="1700" dirty="0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highlight>
                  <a:srgbClr val="00FF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ámbito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44C27D-5378-5B5F-F1A8-664799605603}"/>
              </a:ext>
            </a:extLst>
          </p:cNvPr>
          <p:cNvSpPr txBox="1"/>
          <p:nvPr/>
        </p:nvSpPr>
        <p:spPr>
          <a:xfrm>
            <a:off x="899886" y="6334172"/>
            <a:ext cx="5921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dirty="0"/>
              <a:t>ES6 (</a:t>
            </a:r>
            <a:r>
              <a:rPr lang="es-MX" sz="1400" b="1" dirty="0"/>
              <a:t>ECMAScript 2015</a:t>
            </a:r>
            <a:r>
              <a:rPr lang="es-MX" sz="1400" dirty="0"/>
              <a:t> o </a:t>
            </a:r>
            <a:r>
              <a:rPr lang="es-MX" sz="1400" b="1" dirty="0"/>
              <a:t>ECMAScript 6)</a:t>
            </a:r>
            <a:r>
              <a:rPr lang="es-MX" sz="1400" dirty="0"/>
              <a:t>, versión importante del estándar de JavaScript (ECMAScript) que introdujo numerosas mejoras y características nuevas en el lenguaje. </a:t>
            </a:r>
          </a:p>
          <a:p>
            <a:pPr algn="just"/>
            <a:r>
              <a:rPr lang="es-MX" sz="1400" dirty="0"/>
              <a:t>…</a:t>
            </a:r>
          </a:p>
          <a:p>
            <a:pPr algn="just"/>
            <a:r>
              <a:rPr lang="es-MX" sz="1400" dirty="0"/>
              <a:t>Actualmente </a:t>
            </a:r>
            <a:r>
              <a:rPr lang="es-CO" sz="1400" dirty="0"/>
              <a:t>ES14 (2023)</a:t>
            </a:r>
            <a:r>
              <a:rPr lang="es-MX" sz="1400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FB15-2528-58C4-E9DA-B9FD56AF8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664A68-48A9-220C-F69E-024059159FF5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Estructuras de control JavaScript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713A85-E40F-5F0F-C13C-0A1A9F6C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25" y="1919317"/>
            <a:ext cx="8252389" cy="57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CEF32-393D-8BE8-17A5-7C8022EE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0D29AB-8B2E-3D3C-5ED5-7FCD9F5120F2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Estructuras de control JavaScript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1FF3FF-85DA-885C-F49E-F1232143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69" y="1961491"/>
            <a:ext cx="4477846" cy="3004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7356D4-3FF4-19D3-0F60-3A1BF59A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6" y="1961491"/>
            <a:ext cx="4477846" cy="32968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8FE388-F635-222E-E2F7-7BDB3EC5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98" y="6149513"/>
            <a:ext cx="8378356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E7B9-9612-D8F8-8133-605497AB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AD6FA3-F487-EAFF-FD2F-A0DB56642CC0}"/>
              </a:ext>
            </a:extLst>
          </p:cNvPr>
          <p:cNvSpPr txBox="1"/>
          <p:nvPr/>
        </p:nvSpPr>
        <p:spPr>
          <a:xfrm>
            <a:off x="1915885" y="538350"/>
            <a:ext cx="1108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Estructuras de Control en JavaScript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95908D-C9EA-E889-BDA2-28E3900E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11" y="2027860"/>
            <a:ext cx="8336988" cy="27763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689AE9-0B82-E00A-93AE-8064C55418FF}"/>
              </a:ext>
            </a:extLst>
          </p:cNvPr>
          <p:cNvSpPr txBox="1"/>
          <p:nvPr/>
        </p:nvSpPr>
        <p:spPr>
          <a:xfrm>
            <a:off x="1128929" y="5909352"/>
            <a:ext cx="1266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/>
              <a:t>Descarga y abre los archivo </a:t>
            </a:r>
            <a:r>
              <a:rPr lang="es-CO" sz="3200" b="1" dirty="0">
                <a:highlight>
                  <a:srgbClr val="FFFF00"/>
                </a:highlight>
              </a:rPr>
              <a:t>EstructurasControl.html</a:t>
            </a:r>
            <a:r>
              <a:rPr lang="es-CO" sz="3200" b="1" dirty="0"/>
              <a:t> y </a:t>
            </a:r>
            <a:r>
              <a:rPr lang="es-CO" sz="3200" b="1" dirty="0">
                <a:highlight>
                  <a:srgbClr val="FFFF00"/>
                </a:highlight>
              </a:rPr>
              <a:t>script_estructuras.js</a:t>
            </a:r>
          </a:p>
        </p:txBody>
      </p:sp>
    </p:spTree>
    <p:extLst>
      <p:ext uri="{BB962C8B-B14F-4D97-AF65-F5344CB8AC3E}">
        <p14:creationId xmlns:p14="http://schemas.microsoft.com/office/powerpoint/2010/main" val="548074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F144-BD11-9C54-48E7-351ED310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131CE-E6C2-C385-AC03-50C29A456698}"/>
              </a:ext>
            </a:extLst>
          </p:cNvPr>
          <p:cNvSpPr txBox="1"/>
          <p:nvPr/>
        </p:nvSpPr>
        <p:spPr>
          <a:xfrm>
            <a:off x="783771" y="582879"/>
            <a:ext cx="13019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Ejercicio Estructuras Control en JavaScript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3D9B20-D691-B3D0-AD03-46398CF5A6F5}"/>
              </a:ext>
            </a:extLst>
          </p:cNvPr>
          <p:cNvSpPr txBox="1"/>
          <p:nvPr/>
        </p:nvSpPr>
        <p:spPr>
          <a:xfrm>
            <a:off x="783771" y="2052099"/>
            <a:ext cx="73152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MX" dirty="0"/>
              <a:t>El usuario ingresa el </a:t>
            </a:r>
            <a:r>
              <a:rPr lang="es-MX" b="1" dirty="0"/>
              <a:t>costo</a:t>
            </a:r>
            <a:r>
              <a:rPr lang="es-MX" dirty="0"/>
              <a:t> de un producto y selecciona el </a:t>
            </a:r>
            <a:r>
              <a:rPr lang="es-MX" b="1" dirty="0"/>
              <a:t>tipo de producto</a:t>
            </a:r>
            <a:r>
              <a:rPr lang="es-MX" dirty="0"/>
              <a:t>. A partir de esos datos, el programa calcula el </a:t>
            </a:r>
            <a:r>
              <a:rPr lang="es-MX" b="1" dirty="0"/>
              <a:t>precio de venta</a:t>
            </a:r>
            <a:r>
              <a:rPr lang="es-MX" dirty="0"/>
              <a:t> aplicando una utilidad en porcentaje según el tipo de producto.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/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El usuario selecciona el tipo de producto, y cada tipo tiene un porcentaje de utilidad distinto: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Electrónico: 30% de utilidad.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Ropa: 50% de utilidad.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Alimentos: 20% de utilidad.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Otros: 40% de utilidad.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/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El Precio de Venta se calcula con la fórmula precio = costo + (costo * utilidad / 100).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/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debe validar con un condicional que el costo sea digitado y que no sea un valor inferior a CERO.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/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Utilice un operador ternario para evaluar si el precio es alto (&gt; 500) o bajo (lo contrario).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4351EB-36C3-5FFA-8972-D8C4C273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2" y="2116853"/>
            <a:ext cx="5797106" cy="39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C5D0E0-4EA3-7EF9-5AC8-53E5AB7E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16" y="1646388"/>
            <a:ext cx="8401299" cy="58720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5CF314-61ED-6F4B-EE26-A288208AF5BC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Bucles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306392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1BD10-BF01-52A2-3602-DFD80317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0" y="1993722"/>
            <a:ext cx="5603179" cy="12854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5DD81A-FE96-97D7-A6FC-B67D6BB0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278" y="1993722"/>
            <a:ext cx="5634139" cy="19589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DEEA52-7392-8158-F8BE-A4E04BBA8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78" y="4461150"/>
            <a:ext cx="5603179" cy="19775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061CE1-F42C-22DC-669E-45F6B2856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1" y="3627932"/>
            <a:ext cx="7175826" cy="12854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07B364-A920-885E-0BBB-775A9BFC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10" y="5595972"/>
            <a:ext cx="5826404" cy="149353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E08E33A-D9E0-D9BD-464F-4725A03BF72D}"/>
              </a:ext>
            </a:extLst>
          </p:cNvPr>
          <p:cNvSpPr txBox="1"/>
          <p:nvPr/>
        </p:nvSpPr>
        <p:spPr>
          <a:xfrm>
            <a:off x="0" y="625611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Ejemplos de Bucles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31775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000AF-D28A-C66D-AED7-5D576020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41BE26-90B5-1278-731A-1122F0C9A622}"/>
              </a:ext>
            </a:extLst>
          </p:cNvPr>
          <p:cNvSpPr txBox="1"/>
          <p:nvPr/>
        </p:nvSpPr>
        <p:spPr>
          <a:xfrm>
            <a:off x="2423885" y="582879"/>
            <a:ext cx="1013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Ejemplo Bucles en JavaScript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0DA9DA-D87B-4A79-916D-8BCAC9CEE97E}"/>
              </a:ext>
            </a:extLst>
          </p:cNvPr>
          <p:cNvSpPr txBox="1"/>
          <p:nvPr/>
        </p:nvSpPr>
        <p:spPr>
          <a:xfrm>
            <a:off x="2794271" y="6155473"/>
            <a:ext cx="996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/>
              <a:t>Descarga y abre los archivo </a:t>
            </a:r>
            <a:r>
              <a:rPr lang="es-CO" sz="3200" b="1" dirty="0">
                <a:highlight>
                  <a:srgbClr val="FFFF00"/>
                </a:highlight>
              </a:rPr>
              <a:t>Bucles.html</a:t>
            </a:r>
            <a:r>
              <a:rPr lang="es-CO" sz="3200" b="1" dirty="0"/>
              <a:t>  y </a:t>
            </a:r>
            <a:r>
              <a:rPr lang="es-CO" sz="3200" b="1" dirty="0">
                <a:highlight>
                  <a:srgbClr val="FFFF00"/>
                </a:highlight>
              </a:rPr>
              <a:t>script_bucles.js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3ABAB-1E8F-CACD-579A-FF24D59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45" y="2249713"/>
            <a:ext cx="5048509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50010-FB94-74A4-82E9-C27D7B17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D218CC-A025-F187-B0D4-3E467F4A18BF}"/>
              </a:ext>
            </a:extLst>
          </p:cNvPr>
          <p:cNvSpPr txBox="1"/>
          <p:nvPr/>
        </p:nvSpPr>
        <p:spPr>
          <a:xfrm>
            <a:off x="783771" y="582879"/>
            <a:ext cx="13019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Ejercicio Bucles en JavaScript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2B9DC4-114D-EEEB-C300-6B35110CFF8E}"/>
              </a:ext>
            </a:extLst>
          </p:cNvPr>
          <p:cNvSpPr txBox="1"/>
          <p:nvPr/>
        </p:nvSpPr>
        <p:spPr>
          <a:xfrm>
            <a:off x="783771" y="2052099"/>
            <a:ext cx="7315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va a realizar una campaña de recolección en un parque. De tres tipos de residuos: Plásticos, Papel y Orgánicos.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El usuario ingresa las metas de recolección por cada tipo de residuo.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deberá validar que los valores de las metas sean efectivamente  ingresados y no sean valores negativos.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construirá un formulario en HTML con los componentes necesarios y un botón para simular la recolección de residuos.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construirá un archivo en JavaScript con la función </a:t>
            </a:r>
            <a:r>
              <a:rPr lang="es-MX" dirty="0" err="1"/>
              <a:t>iniciarRecoleccion</a:t>
            </a:r>
            <a:r>
              <a:rPr lang="es-MX" dirty="0"/>
              <a:t>().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Dentro de esta función se simularán con TRES bucles el proceso </a:t>
            </a:r>
            <a:r>
              <a:rPr lang="es-MX" dirty="0" err="1"/>
              <a:t>itearivo</a:t>
            </a:r>
            <a:r>
              <a:rPr lang="es-MX" dirty="0"/>
              <a:t> de la recolección, así: con el FOR (plásticos), con el WHILE (papel) y con el DO WHILE (orgánicos).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dirty="0"/>
              <a:t>Se deberán mostrar en componentes del HTML tanto la simulación de los procesos de recolección como un resumen que indique si las metas han sido alcanzadas</a:t>
            </a:r>
            <a:r>
              <a:rPr lang="es-MX"/>
              <a:t>.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14DEA-2F88-A09E-C77A-E63FEE5B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747" y="1706471"/>
            <a:ext cx="3851196" cy="59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86B085F-3EA8-9CDD-59B9-392A194B56C0}"/>
              </a:ext>
            </a:extLst>
          </p:cNvPr>
          <p:cNvSpPr txBox="1"/>
          <p:nvPr/>
        </p:nvSpPr>
        <p:spPr>
          <a:xfrm>
            <a:off x="1097280" y="1065007"/>
            <a:ext cx="670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Alcance de Bloque vs. Alcance de Función</a:t>
            </a:r>
            <a:endParaRPr lang="es-CO" sz="28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2CA265-5216-8BBE-6D20-48D7BBA49CE3}"/>
              </a:ext>
            </a:extLst>
          </p:cNvPr>
          <p:cNvSpPr txBox="1"/>
          <p:nvPr/>
        </p:nvSpPr>
        <p:spPr>
          <a:xfrm>
            <a:off x="1097280" y="2317315"/>
            <a:ext cx="96500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function</a:t>
            </a:r>
            <a:r>
              <a:rPr lang="es-CO" b="1" dirty="0"/>
              <a:t> </a:t>
            </a:r>
            <a:r>
              <a:rPr lang="es-CO" b="1" dirty="0" err="1"/>
              <a:t>testScope</a:t>
            </a:r>
            <a:r>
              <a:rPr lang="es-CO" b="1" dirty="0"/>
              <a:t>()</a:t>
            </a:r>
            <a:r>
              <a:rPr lang="es-CO" dirty="0"/>
              <a:t> {</a:t>
            </a:r>
          </a:p>
          <a:p>
            <a:r>
              <a:rPr lang="es-CO" dirty="0"/>
              <a:t>    </a:t>
            </a:r>
            <a:r>
              <a:rPr lang="es-CO" dirty="0" err="1"/>
              <a:t>if</a:t>
            </a:r>
            <a:r>
              <a:rPr lang="es-CO" dirty="0"/>
              <a:t> (true) {</a:t>
            </a:r>
          </a:p>
          <a:p>
            <a:r>
              <a:rPr lang="es-CO" dirty="0"/>
              <a:t>        </a:t>
            </a:r>
            <a:r>
              <a:rPr lang="es-CO" dirty="0" err="1">
                <a:highlight>
                  <a:srgbClr val="FFFF00"/>
                </a:highlight>
              </a:rPr>
              <a:t>var</a:t>
            </a:r>
            <a:r>
              <a:rPr lang="es-CO" dirty="0">
                <a:highlight>
                  <a:srgbClr val="FFFF00"/>
                </a:highlight>
              </a:rPr>
              <a:t> </a:t>
            </a:r>
            <a:r>
              <a:rPr lang="es-CO" dirty="0" err="1">
                <a:highlight>
                  <a:srgbClr val="FFFF00"/>
                </a:highlight>
              </a:rPr>
              <a:t>variableVar</a:t>
            </a:r>
            <a:r>
              <a:rPr lang="es-CO" dirty="0">
                <a:highlight>
                  <a:srgbClr val="FFFF00"/>
                </a:highlight>
              </a:rPr>
              <a:t> = "Soy </a:t>
            </a:r>
            <a:r>
              <a:rPr lang="es-CO" dirty="0" err="1">
                <a:highlight>
                  <a:srgbClr val="FFFF00"/>
                </a:highlight>
              </a:rPr>
              <a:t>var</a:t>
            </a:r>
            <a:r>
              <a:rPr lang="es-CO" dirty="0">
                <a:highlight>
                  <a:srgbClr val="FFFF00"/>
                </a:highlight>
              </a:rPr>
              <a:t>";</a:t>
            </a:r>
          </a:p>
          <a:p>
            <a:r>
              <a:rPr lang="es-CO" dirty="0"/>
              <a:t>        </a:t>
            </a:r>
            <a:r>
              <a:rPr lang="es-CO" dirty="0" err="1">
                <a:highlight>
                  <a:srgbClr val="00FFFF"/>
                </a:highlight>
              </a:rPr>
              <a:t>let</a:t>
            </a:r>
            <a:r>
              <a:rPr lang="es-CO" dirty="0">
                <a:highlight>
                  <a:srgbClr val="00FFFF"/>
                </a:highlight>
              </a:rPr>
              <a:t> </a:t>
            </a:r>
            <a:r>
              <a:rPr lang="es-CO" dirty="0" err="1">
                <a:highlight>
                  <a:srgbClr val="00FFFF"/>
                </a:highlight>
              </a:rPr>
              <a:t>variableLet</a:t>
            </a:r>
            <a:r>
              <a:rPr lang="es-CO" dirty="0">
                <a:highlight>
                  <a:srgbClr val="00FFFF"/>
                </a:highlight>
              </a:rPr>
              <a:t> = "Soy </a:t>
            </a:r>
            <a:r>
              <a:rPr lang="es-CO" dirty="0" err="1">
                <a:highlight>
                  <a:srgbClr val="00FFFF"/>
                </a:highlight>
              </a:rPr>
              <a:t>let</a:t>
            </a:r>
            <a:r>
              <a:rPr lang="es-CO" dirty="0">
                <a:highlight>
                  <a:srgbClr val="00FFFF"/>
                </a:highlight>
              </a:rPr>
              <a:t>";</a:t>
            </a:r>
          </a:p>
          <a:p>
            <a:r>
              <a:rPr lang="es-CO" dirty="0"/>
              <a:t>        </a:t>
            </a:r>
            <a:r>
              <a:rPr lang="es-CO" dirty="0" err="1">
                <a:highlight>
                  <a:srgbClr val="FF00FF"/>
                </a:highlight>
              </a:rPr>
              <a:t>const</a:t>
            </a:r>
            <a:r>
              <a:rPr lang="es-CO" dirty="0">
                <a:highlight>
                  <a:srgbClr val="FF00FF"/>
                </a:highlight>
              </a:rPr>
              <a:t> </a:t>
            </a:r>
            <a:r>
              <a:rPr lang="es-CO" dirty="0" err="1">
                <a:highlight>
                  <a:srgbClr val="FF00FF"/>
                </a:highlight>
              </a:rPr>
              <a:t>variableConst</a:t>
            </a:r>
            <a:r>
              <a:rPr lang="es-CO" dirty="0">
                <a:highlight>
                  <a:srgbClr val="FF00FF"/>
                </a:highlight>
              </a:rPr>
              <a:t> = "Soy </a:t>
            </a:r>
            <a:r>
              <a:rPr lang="es-CO" dirty="0" err="1">
                <a:highlight>
                  <a:srgbClr val="FF00FF"/>
                </a:highlight>
              </a:rPr>
              <a:t>const</a:t>
            </a:r>
            <a:r>
              <a:rPr lang="es-CO" dirty="0">
                <a:highlight>
                  <a:srgbClr val="FF00FF"/>
                </a:highlight>
              </a:rPr>
              <a:t>";</a:t>
            </a:r>
          </a:p>
          <a:p>
            <a:r>
              <a:rPr lang="es-CO" dirty="0"/>
              <a:t>    }</a:t>
            </a:r>
          </a:p>
          <a:p>
            <a:r>
              <a:rPr lang="es-CO" dirty="0"/>
              <a:t>    </a:t>
            </a:r>
            <a:r>
              <a:rPr lang="es-CO" dirty="0">
                <a:highlight>
                  <a:srgbClr val="FFFF00"/>
                </a:highlight>
              </a:rPr>
              <a:t>console.log(</a:t>
            </a:r>
            <a:r>
              <a:rPr lang="es-CO" dirty="0" err="1">
                <a:highlight>
                  <a:srgbClr val="FFFF00"/>
                </a:highlight>
              </a:rPr>
              <a:t>variableVar</a:t>
            </a:r>
            <a:r>
              <a:rPr lang="es-CO" dirty="0">
                <a:highlight>
                  <a:srgbClr val="FFFF00"/>
                </a:highlight>
              </a:rPr>
              <a:t>);  // Funciona: "Soy </a:t>
            </a:r>
            <a:r>
              <a:rPr lang="es-CO" dirty="0" err="1">
                <a:highlight>
                  <a:srgbClr val="FFFF00"/>
                </a:highlight>
              </a:rPr>
              <a:t>var</a:t>
            </a:r>
            <a:r>
              <a:rPr lang="es-CO" dirty="0">
                <a:highlight>
                  <a:srgbClr val="FFFF00"/>
                </a:highlight>
              </a:rPr>
              <a:t>" (</a:t>
            </a:r>
            <a:r>
              <a:rPr lang="es-CO" dirty="0" err="1">
                <a:highlight>
                  <a:srgbClr val="FFFF00"/>
                </a:highlight>
              </a:rPr>
              <a:t>var</a:t>
            </a:r>
            <a:r>
              <a:rPr lang="es-CO" dirty="0">
                <a:highlight>
                  <a:srgbClr val="FFFF00"/>
                </a:highlight>
              </a:rPr>
              <a:t> tiene alcance de función)</a:t>
            </a:r>
          </a:p>
          <a:p>
            <a:r>
              <a:rPr lang="es-CO" dirty="0"/>
              <a:t>    </a:t>
            </a:r>
            <a:r>
              <a:rPr lang="es-CO" dirty="0">
                <a:highlight>
                  <a:srgbClr val="00FFFF"/>
                </a:highlight>
              </a:rPr>
              <a:t>console.log(</a:t>
            </a:r>
            <a:r>
              <a:rPr lang="es-CO" dirty="0" err="1">
                <a:highlight>
                  <a:srgbClr val="00FFFF"/>
                </a:highlight>
              </a:rPr>
              <a:t>variableLet</a:t>
            </a:r>
            <a:r>
              <a:rPr lang="es-CO" dirty="0">
                <a:highlight>
                  <a:srgbClr val="00FFFF"/>
                </a:highlight>
              </a:rPr>
              <a:t>);  // Error: </a:t>
            </a:r>
            <a:r>
              <a:rPr lang="es-CO" dirty="0" err="1">
                <a:highlight>
                  <a:srgbClr val="00FFFF"/>
                </a:highlight>
              </a:rPr>
              <a:t>variableLet</a:t>
            </a:r>
            <a:r>
              <a:rPr lang="es-CO" dirty="0">
                <a:highlight>
                  <a:srgbClr val="00FFFF"/>
                </a:highlight>
              </a:rPr>
              <a:t> no está definida (</a:t>
            </a:r>
            <a:r>
              <a:rPr lang="es-CO" dirty="0" err="1">
                <a:highlight>
                  <a:srgbClr val="00FFFF"/>
                </a:highlight>
              </a:rPr>
              <a:t>let</a:t>
            </a:r>
            <a:r>
              <a:rPr lang="es-CO" dirty="0">
                <a:highlight>
                  <a:srgbClr val="00FFFF"/>
                </a:highlight>
              </a:rPr>
              <a:t> tiene alcance de bloque)</a:t>
            </a:r>
          </a:p>
          <a:p>
            <a:r>
              <a:rPr lang="es-CO" dirty="0"/>
              <a:t>    </a:t>
            </a:r>
            <a:r>
              <a:rPr lang="es-CO" dirty="0">
                <a:highlight>
                  <a:srgbClr val="FF00FF"/>
                </a:highlight>
              </a:rPr>
              <a:t>console.log(</a:t>
            </a:r>
            <a:r>
              <a:rPr lang="es-CO" dirty="0" err="1">
                <a:highlight>
                  <a:srgbClr val="FF00FF"/>
                </a:highlight>
              </a:rPr>
              <a:t>variableConst</a:t>
            </a:r>
            <a:r>
              <a:rPr lang="es-CO" dirty="0">
                <a:highlight>
                  <a:srgbClr val="FF00FF"/>
                </a:highlight>
              </a:rPr>
              <a:t>); // Error: </a:t>
            </a:r>
            <a:r>
              <a:rPr lang="es-CO" dirty="0" err="1">
                <a:highlight>
                  <a:srgbClr val="FF00FF"/>
                </a:highlight>
              </a:rPr>
              <a:t>variableConst</a:t>
            </a:r>
            <a:r>
              <a:rPr lang="es-CO" dirty="0">
                <a:highlight>
                  <a:srgbClr val="FF00FF"/>
                </a:highlight>
              </a:rPr>
              <a:t> no está definida (</a:t>
            </a:r>
            <a:r>
              <a:rPr lang="es-CO" dirty="0" err="1">
                <a:highlight>
                  <a:srgbClr val="FF00FF"/>
                </a:highlight>
              </a:rPr>
              <a:t>const</a:t>
            </a:r>
            <a:r>
              <a:rPr lang="es-CO" dirty="0">
                <a:highlight>
                  <a:srgbClr val="FF00FF"/>
                </a:highlight>
              </a:rPr>
              <a:t> tiene alcance de bloque)</a:t>
            </a:r>
          </a:p>
          <a:p>
            <a:r>
              <a:rPr lang="es-CO" dirty="0"/>
              <a:t>}</a:t>
            </a:r>
          </a:p>
          <a:p>
            <a:endParaRPr lang="es-CO" dirty="0"/>
          </a:p>
          <a:p>
            <a:r>
              <a:rPr lang="es-CO" b="1" dirty="0" err="1"/>
              <a:t>testScope</a:t>
            </a:r>
            <a:r>
              <a:rPr lang="es-CO" b="1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692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728C-011D-4E1C-DB1F-298797FB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DB3064-AB40-7BCB-A01C-06392E282202}"/>
              </a:ext>
            </a:extLst>
          </p:cNvPr>
          <p:cNvSpPr txBox="1"/>
          <p:nvPr/>
        </p:nvSpPr>
        <p:spPr>
          <a:xfrm>
            <a:off x="1097280" y="1065007"/>
            <a:ext cx="670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Redeclaración</a:t>
            </a:r>
            <a:endParaRPr lang="es-CO" sz="28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7C0E38-E04D-3AEA-1006-9D7997F2EFCA}"/>
              </a:ext>
            </a:extLst>
          </p:cNvPr>
          <p:cNvSpPr txBox="1"/>
          <p:nvPr/>
        </p:nvSpPr>
        <p:spPr>
          <a:xfrm>
            <a:off x="1097280" y="2317315"/>
            <a:ext cx="9650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highlight>
                  <a:srgbClr val="FFFF00"/>
                </a:highlight>
              </a:rPr>
              <a:t>var</a:t>
            </a:r>
            <a:r>
              <a:rPr lang="es-MX" sz="2400" b="1" dirty="0">
                <a:highlight>
                  <a:srgbClr val="FFFF00"/>
                </a:highlight>
              </a:rPr>
              <a:t> x = 10;</a:t>
            </a:r>
          </a:p>
          <a:p>
            <a:r>
              <a:rPr lang="es-MX" sz="2400" b="1" dirty="0" err="1">
                <a:highlight>
                  <a:srgbClr val="FFFF00"/>
                </a:highlight>
              </a:rPr>
              <a:t>var</a:t>
            </a:r>
            <a:r>
              <a:rPr lang="es-MX" sz="2400" b="1" dirty="0">
                <a:highlight>
                  <a:srgbClr val="FFFF00"/>
                </a:highlight>
              </a:rPr>
              <a:t> x = 20;  // No hay error</a:t>
            </a:r>
          </a:p>
          <a:p>
            <a:r>
              <a:rPr lang="es-MX" sz="2400" b="1" dirty="0">
                <a:highlight>
                  <a:srgbClr val="FFFF00"/>
                </a:highlight>
              </a:rPr>
              <a:t>console.log(x);  // Salida: 20</a:t>
            </a:r>
          </a:p>
          <a:p>
            <a:endParaRPr lang="es-MX" sz="2400" b="1" dirty="0"/>
          </a:p>
          <a:p>
            <a:r>
              <a:rPr lang="es-MX" sz="2400" b="1" dirty="0" err="1">
                <a:highlight>
                  <a:srgbClr val="00FFFF"/>
                </a:highlight>
              </a:rPr>
              <a:t>let</a:t>
            </a:r>
            <a:r>
              <a:rPr lang="es-MX" sz="2400" b="1" dirty="0">
                <a:highlight>
                  <a:srgbClr val="00FFFF"/>
                </a:highlight>
              </a:rPr>
              <a:t> y = 10;</a:t>
            </a:r>
          </a:p>
          <a:p>
            <a:r>
              <a:rPr lang="es-MX" sz="2400" b="1" dirty="0" err="1">
                <a:highlight>
                  <a:srgbClr val="00FFFF"/>
                </a:highlight>
              </a:rPr>
              <a:t>let</a:t>
            </a:r>
            <a:r>
              <a:rPr lang="es-MX" sz="2400" b="1" dirty="0">
                <a:highlight>
                  <a:srgbClr val="00FFFF"/>
                </a:highlight>
              </a:rPr>
              <a:t> y = 20;  // </a:t>
            </a:r>
            <a:r>
              <a:rPr lang="es-MX" sz="2400" b="1" dirty="0">
                <a:solidFill>
                  <a:srgbClr val="FF0000"/>
                </a:solidFill>
                <a:highlight>
                  <a:srgbClr val="00FFFF"/>
                </a:highlight>
              </a:rPr>
              <a:t>Error: “y” ya fue declarada</a:t>
            </a:r>
          </a:p>
          <a:p>
            <a:endParaRPr lang="es-MX" sz="2400" b="1" dirty="0"/>
          </a:p>
          <a:p>
            <a:r>
              <a:rPr lang="es-MX" sz="2400" b="1" dirty="0" err="1">
                <a:highlight>
                  <a:srgbClr val="FF00FF"/>
                </a:highlight>
              </a:rPr>
              <a:t>const</a:t>
            </a:r>
            <a:r>
              <a:rPr lang="es-MX" sz="2400" b="1" dirty="0">
                <a:highlight>
                  <a:srgbClr val="FF00FF"/>
                </a:highlight>
              </a:rPr>
              <a:t> z = 10;</a:t>
            </a:r>
          </a:p>
          <a:p>
            <a:r>
              <a:rPr lang="es-MX" sz="2400" b="1" dirty="0" err="1">
                <a:highlight>
                  <a:srgbClr val="FF00FF"/>
                </a:highlight>
              </a:rPr>
              <a:t>const</a:t>
            </a:r>
            <a:r>
              <a:rPr lang="es-MX" sz="2400" b="1" dirty="0">
                <a:highlight>
                  <a:srgbClr val="FF00FF"/>
                </a:highlight>
              </a:rPr>
              <a:t> z = 20;  // Error: “z” ya fue declarada</a:t>
            </a:r>
          </a:p>
        </p:txBody>
      </p:sp>
    </p:spTree>
    <p:extLst>
      <p:ext uri="{BB962C8B-B14F-4D97-AF65-F5344CB8AC3E}">
        <p14:creationId xmlns:p14="http://schemas.microsoft.com/office/powerpoint/2010/main" val="236226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E2735-BDE5-1C7A-524C-311389B2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887A04D-A4EE-8598-314A-676CA0228478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Reasignación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5B698A-089D-F147-FEA9-205E6681B985}"/>
              </a:ext>
            </a:extLst>
          </p:cNvPr>
          <p:cNvSpPr txBox="1"/>
          <p:nvPr/>
        </p:nvSpPr>
        <p:spPr>
          <a:xfrm>
            <a:off x="1097280" y="2317315"/>
            <a:ext cx="96500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highlight>
                  <a:srgbClr val="FFFF00"/>
                </a:highlight>
              </a:rPr>
              <a:t>var</a:t>
            </a:r>
            <a:r>
              <a:rPr lang="es-MX" sz="2400" b="1" dirty="0">
                <a:highlight>
                  <a:srgbClr val="FFFF00"/>
                </a:highlight>
              </a:rPr>
              <a:t> a = 5;</a:t>
            </a:r>
          </a:p>
          <a:p>
            <a:r>
              <a:rPr lang="es-MX" sz="2400" b="1" dirty="0">
                <a:highlight>
                  <a:srgbClr val="FFFF00"/>
                </a:highlight>
              </a:rPr>
              <a:t>a = 10;  // Funciona</a:t>
            </a:r>
          </a:p>
          <a:p>
            <a:endParaRPr lang="es-MX" sz="2400" b="1" dirty="0">
              <a:highlight>
                <a:srgbClr val="FFFF00"/>
              </a:highlight>
            </a:endParaRPr>
          </a:p>
          <a:p>
            <a:r>
              <a:rPr lang="es-MX" sz="2400" b="1" dirty="0" err="1">
                <a:highlight>
                  <a:srgbClr val="00FFFF"/>
                </a:highlight>
              </a:rPr>
              <a:t>let</a:t>
            </a:r>
            <a:r>
              <a:rPr lang="es-MX" sz="2400" b="1" dirty="0">
                <a:highlight>
                  <a:srgbClr val="00FFFF"/>
                </a:highlight>
              </a:rPr>
              <a:t> b = 5;</a:t>
            </a:r>
          </a:p>
          <a:p>
            <a:r>
              <a:rPr lang="es-MX" sz="2400" b="1" dirty="0">
                <a:highlight>
                  <a:srgbClr val="00FFFF"/>
                </a:highlight>
              </a:rPr>
              <a:t>b = 10;  // Funciona</a:t>
            </a:r>
          </a:p>
          <a:p>
            <a:endParaRPr lang="es-MX" sz="2400" b="1" dirty="0">
              <a:highlight>
                <a:srgbClr val="FFFF00"/>
              </a:highlight>
            </a:endParaRPr>
          </a:p>
          <a:p>
            <a:r>
              <a:rPr lang="es-MX" sz="2400" b="1" dirty="0" err="1">
                <a:highlight>
                  <a:srgbClr val="FF00FF"/>
                </a:highlight>
              </a:rPr>
              <a:t>const</a:t>
            </a:r>
            <a:r>
              <a:rPr lang="es-MX" sz="2400" b="1" dirty="0">
                <a:highlight>
                  <a:srgbClr val="FF00FF"/>
                </a:highlight>
              </a:rPr>
              <a:t> c = 5;</a:t>
            </a:r>
          </a:p>
          <a:p>
            <a:r>
              <a:rPr lang="es-MX" sz="2400" b="1" dirty="0">
                <a:highlight>
                  <a:srgbClr val="FF00FF"/>
                </a:highlight>
              </a:rPr>
              <a:t>c = 10;  // Error: No se puede reasignar una constante</a:t>
            </a:r>
          </a:p>
        </p:txBody>
      </p:sp>
    </p:spTree>
    <p:extLst>
      <p:ext uri="{BB962C8B-B14F-4D97-AF65-F5344CB8AC3E}">
        <p14:creationId xmlns:p14="http://schemas.microsoft.com/office/powerpoint/2010/main" val="13363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919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de Datos en JavaScript (Primitivos y Objetos)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3442335"/>
            <a:ext cx="30480" cy="3095268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782872" y="3914537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325910" y="368605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6509028" y="3758684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3658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Primitivos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4145042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String, Number, Boolean, Null, Undefined, Symbol, BigInt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574381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6325910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473785" y="558796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5488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de Objeto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5974318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Object, Array, Function, Date, RegExp, Math, Error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78D34-ED71-2FDD-9091-FC295F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59DBC8-C50D-C620-2F94-8009AEA48A3F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/>
              <a:t>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D2C7A4-9062-DA7D-A33D-7CDB43C22CF0}"/>
              </a:ext>
            </a:extLst>
          </p:cNvPr>
          <p:cNvSpPr txBox="1"/>
          <p:nvPr/>
        </p:nvSpPr>
        <p:spPr>
          <a:xfrm>
            <a:off x="1097279" y="2752744"/>
            <a:ext cx="114720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const</a:t>
            </a:r>
            <a:r>
              <a:rPr lang="es-MX" sz="2400" dirty="0"/>
              <a:t> mensaje = "Hola";              // </a:t>
            </a:r>
            <a:r>
              <a:rPr lang="es-MX" sz="2400" dirty="0" err="1"/>
              <a:t>String</a:t>
            </a:r>
            <a:endParaRPr lang="es-MX" sz="2400" dirty="0"/>
          </a:p>
          <a:p>
            <a:r>
              <a:rPr lang="es-MX" sz="2400" dirty="0" err="1"/>
              <a:t>const</a:t>
            </a:r>
            <a:r>
              <a:rPr lang="es-MX" sz="2400" dirty="0"/>
              <a:t> edad = 30;                            // </a:t>
            </a:r>
            <a:r>
              <a:rPr lang="es-MX" sz="2400" dirty="0" err="1"/>
              <a:t>Number</a:t>
            </a:r>
            <a:endParaRPr lang="es-MX" sz="2400" dirty="0"/>
          </a:p>
          <a:p>
            <a:r>
              <a:rPr lang="es-MX" sz="2400" dirty="0" err="1"/>
              <a:t>const</a:t>
            </a:r>
            <a:r>
              <a:rPr lang="es-MX" sz="2400" dirty="0"/>
              <a:t> </a:t>
            </a:r>
            <a:r>
              <a:rPr lang="es-MX" sz="2400" dirty="0" err="1"/>
              <a:t>esVerdadero</a:t>
            </a:r>
            <a:r>
              <a:rPr lang="es-MX" sz="2400" dirty="0"/>
              <a:t> = true;          // </a:t>
            </a:r>
            <a:r>
              <a:rPr lang="es-MX" sz="2400" dirty="0" err="1"/>
              <a:t>Boolean</a:t>
            </a:r>
            <a:endParaRPr lang="es-MX" sz="2400" dirty="0"/>
          </a:p>
          <a:p>
            <a:r>
              <a:rPr lang="es-MX" sz="2400" dirty="0" err="1"/>
              <a:t>const</a:t>
            </a:r>
            <a:r>
              <a:rPr lang="es-MX" sz="2400" dirty="0"/>
              <a:t> </a:t>
            </a:r>
            <a:r>
              <a:rPr lang="es-MX" sz="2400" dirty="0" err="1"/>
              <a:t>sinValor</a:t>
            </a:r>
            <a:r>
              <a:rPr lang="es-MX" sz="2400" dirty="0"/>
              <a:t> = </a:t>
            </a:r>
            <a:r>
              <a:rPr lang="es-MX" sz="2400" dirty="0" err="1"/>
              <a:t>null</a:t>
            </a:r>
            <a:r>
              <a:rPr lang="es-MX" sz="2400" dirty="0"/>
              <a:t>;                   // </a:t>
            </a:r>
            <a:r>
              <a:rPr lang="es-MX" sz="2400" dirty="0" err="1"/>
              <a:t>Null</a:t>
            </a:r>
            <a:endParaRPr lang="es-MX" sz="2400" dirty="0"/>
          </a:p>
          <a:p>
            <a:r>
              <a:rPr lang="es-MX" sz="2400" dirty="0" err="1"/>
              <a:t>let</a:t>
            </a:r>
            <a:r>
              <a:rPr lang="es-MX" sz="2400" dirty="0"/>
              <a:t> </a:t>
            </a:r>
            <a:r>
              <a:rPr lang="es-MX" sz="2400" dirty="0" err="1"/>
              <a:t>sinDefinir</a:t>
            </a:r>
            <a:r>
              <a:rPr lang="es-MX" sz="2400" dirty="0"/>
              <a:t>;                                // </a:t>
            </a:r>
            <a:r>
              <a:rPr lang="es-MX" sz="2400" dirty="0" err="1"/>
              <a:t>Undefined</a:t>
            </a:r>
            <a:endParaRPr lang="es-MX" sz="2400" dirty="0"/>
          </a:p>
          <a:p>
            <a:r>
              <a:rPr lang="es-MX" sz="2400" dirty="0" err="1"/>
              <a:t>const</a:t>
            </a:r>
            <a:r>
              <a:rPr lang="es-MX" sz="2400" dirty="0"/>
              <a:t> </a:t>
            </a:r>
            <a:r>
              <a:rPr lang="es-MX" sz="2400" dirty="0" err="1"/>
              <a:t>idUnico</a:t>
            </a:r>
            <a:r>
              <a:rPr lang="es-MX" sz="2400" dirty="0"/>
              <a:t> = Symbol("id");   // Symbol</a:t>
            </a:r>
          </a:p>
          <a:p>
            <a:r>
              <a:rPr lang="es-MX" sz="2400" dirty="0" err="1"/>
              <a:t>const</a:t>
            </a:r>
            <a:r>
              <a:rPr lang="es-MX" sz="2400" dirty="0"/>
              <a:t> </a:t>
            </a:r>
            <a:r>
              <a:rPr lang="es-MX" sz="2400" dirty="0" err="1"/>
              <a:t>numeroEnorme</a:t>
            </a:r>
            <a:r>
              <a:rPr lang="es-MX" sz="2400" dirty="0"/>
              <a:t> = 12345678901234567890n;  // </a:t>
            </a:r>
            <a:r>
              <a:rPr lang="es-MX" sz="2400" dirty="0" err="1"/>
              <a:t>BigInt</a:t>
            </a:r>
            <a:endParaRPr lang="es-MX" sz="2400" dirty="0"/>
          </a:p>
          <a:p>
            <a:endParaRPr lang="es-MX" sz="2400" dirty="0"/>
          </a:p>
          <a:p>
            <a:r>
              <a:rPr lang="es-MX" sz="2400" dirty="0"/>
              <a:t>console.log(mensaje, edad, </a:t>
            </a:r>
            <a:r>
              <a:rPr lang="es-MX" sz="2400" dirty="0" err="1"/>
              <a:t>esVerdadero</a:t>
            </a:r>
            <a:r>
              <a:rPr lang="es-MX" sz="2400" dirty="0"/>
              <a:t>, </a:t>
            </a:r>
            <a:r>
              <a:rPr lang="es-MX" sz="2400" dirty="0" err="1"/>
              <a:t>sinValor</a:t>
            </a:r>
            <a:r>
              <a:rPr lang="es-MX" sz="2400" dirty="0"/>
              <a:t>, </a:t>
            </a:r>
            <a:r>
              <a:rPr lang="es-MX" sz="2400" dirty="0" err="1"/>
              <a:t>sinDefinir</a:t>
            </a:r>
            <a:r>
              <a:rPr lang="es-MX" sz="2400" dirty="0"/>
              <a:t>, </a:t>
            </a:r>
            <a:r>
              <a:rPr lang="es-MX" sz="2400" dirty="0" err="1"/>
              <a:t>idUnico</a:t>
            </a:r>
            <a:r>
              <a:rPr lang="es-MX" sz="2400" dirty="0"/>
              <a:t>, </a:t>
            </a:r>
            <a:r>
              <a:rPr lang="es-MX" sz="2400" dirty="0" err="1"/>
              <a:t>numeroEnorme</a:t>
            </a:r>
            <a:r>
              <a:rPr lang="es-MX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889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336C-A0B8-3D6A-2FF4-77863149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CBE0FC9-0B16-617D-8929-F9E2A2ED7E67}"/>
              </a:ext>
            </a:extLst>
          </p:cNvPr>
          <p:cNvSpPr txBox="1"/>
          <p:nvPr/>
        </p:nvSpPr>
        <p:spPr>
          <a:xfrm>
            <a:off x="1097280" y="1065007"/>
            <a:ext cx="67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MX" sz="3600" b="1" dirty="0" err="1"/>
              <a:t>String</a:t>
            </a:r>
            <a:r>
              <a:rPr lang="es-MX" sz="3600" b="1" dirty="0"/>
              <a:t> - Tipos primitivos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AA252-2330-99C9-F450-2ECCFD10D503}"/>
              </a:ext>
            </a:extLst>
          </p:cNvPr>
          <p:cNvSpPr txBox="1"/>
          <p:nvPr/>
        </p:nvSpPr>
        <p:spPr>
          <a:xfrm>
            <a:off x="1291771" y="3836497"/>
            <a:ext cx="11103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highlight>
                  <a:srgbClr val="FFFF00"/>
                </a:highlight>
              </a:rPr>
              <a:t>const</a:t>
            </a:r>
            <a:r>
              <a:rPr lang="es-CO" sz="2400" dirty="0">
                <a:highlight>
                  <a:srgbClr val="FFFF00"/>
                </a:highlight>
              </a:rPr>
              <a:t> mensaje = "Hola, mundo!"; </a:t>
            </a:r>
          </a:p>
          <a:p>
            <a:r>
              <a:rPr lang="es-CO" sz="2400" dirty="0" err="1">
                <a:highlight>
                  <a:srgbClr val="00FFFF"/>
                </a:highlight>
              </a:rPr>
              <a:t>const</a:t>
            </a:r>
            <a:r>
              <a:rPr lang="es-CO" sz="2400" dirty="0">
                <a:highlight>
                  <a:srgbClr val="00FFFF"/>
                </a:highlight>
              </a:rPr>
              <a:t> nombre = 'Juan’; </a:t>
            </a:r>
          </a:p>
          <a:p>
            <a:r>
              <a:rPr lang="es-CO" sz="2400" dirty="0" err="1">
                <a:highlight>
                  <a:srgbClr val="00FFFF"/>
                </a:highlight>
              </a:rPr>
              <a:t>const</a:t>
            </a:r>
            <a:r>
              <a:rPr lang="es-CO" sz="2400" dirty="0">
                <a:highlight>
                  <a:srgbClr val="00FFFF"/>
                </a:highlight>
              </a:rPr>
              <a:t> saludo = `Hola, ${nombre}!`; </a:t>
            </a:r>
          </a:p>
          <a:p>
            <a:endParaRPr lang="es-CO" sz="2400" dirty="0"/>
          </a:p>
          <a:p>
            <a:r>
              <a:rPr lang="es-CO" sz="2400" dirty="0">
                <a:highlight>
                  <a:srgbClr val="FFFF00"/>
                </a:highlight>
              </a:rPr>
              <a:t>console.log(mensaje);    // </a:t>
            </a:r>
            <a:r>
              <a:rPr lang="es-CO" sz="2400" b="1" dirty="0">
                <a:highlight>
                  <a:srgbClr val="FFFF00"/>
                </a:highlight>
              </a:rPr>
              <a:t>"Hola, mundo!"</a:t>
            </a:r>
            <a:r>
              <a:rPr lang="es-CO" sz="2400" dirty="0">
                <a:highlight>
                  <a:srgbClr val="FFFF00"/>
                </a:highlight>
              </a:rPr>
              <a:t> </a:t>
            </a:r>
          </a:p>
          <a:p>
            <a:r>
              <a:rPr lang="es-CO" sz="2400" dirty="0">
                <a:highlight>
                  <a:srgbClr val="00FFFF"/>
                </a:highlight>
              </a:rPr>
              <a:t>console.log(saludo);       // </a:t>
            </a:r>
            <a:r>
              <a:rPr lang="es-CO" sz="2400" b="1" dirty="0">
                <a:highlight>
                  <a:srgbClr val="00FFFF"/>
                </a:highlight>
              </a:rPr>
              <a:t>"Hola, Juan!"</a:t>
            </a:r>
            <a:endParaRPr lang="es-MX" sz="2400" b="1" dirty="0">
              <a:highlight>
                <a:srgbClr val="00FFFF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DF503E-0BB7-B5C8-C365-0A445EEE941C}"/>
              </a:ext>
            </a:extLst>
          </p:cNvPr>
          <p:cNvSpPr txBox="1"/>
          <p:nvPr/>
        </p:nvSpPr>
        <p:spPr>
          <a:xfrm>
            <a:off x="1291771" y="1911882"/>
            <a:ext cx="941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Representa texto (se define entre diferentes tipos de comillas)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Dobles </a:t>
            </a:r>
            <a:r>
              <a:rPr lang="es-CO" dirty="0">
                <a:highlight>
                  <a:srgbClr val="FFFF00"/>
                </a:highlight>
              </a:rPr>
              <a:t>(“Juan”)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Simples (</a:t>
            </a:r>
            <a:r>
              <a:rPr lang="es-CO" sz="1800" dirty="0">
                <a:highlight>
                  <a:srgbClr val="00FFFF"/>
                </a:highlight>
              </a:rPr>
              <a:t>'Juan’</a:t>
            </a:r>
            <a:r>
              <a:rPr lang="es-CO" sz="1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Invertidas (</a:t>
            </a:r>
            <a:r>
              <a:rPr lang="es-CO" sz="1800" dirty="0">
                <a:highlight>
                  <a:srgbClr val="00FFFF"/>
                </a:highlight>
              </a:rPr>
              <a:t>`Hola, ${nombre}!`</a:t>
            </a:r>
            <a:r>
              <a:rPr lang="es-CO" sz="1800" dirty="0"/>
              <a:t>) para plantillas literales.</a:t>
            </a:r>
          </a:p>
        </p:txBody>
      </p:sp>
    </p:spTree>
    <p:extLst>
      <p:ext uri="{BB962C8B-B14F-4D97-AF65-F5344CB8AC3E}">
        <p14:creationId xmlns:p14="http://schemas.microsoft.com/office/powerpoint/2010/main" val="188627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2968</Words>
  <Application>Microsoft Office PowerPoint</Application>
  <PresentationFormat>Personalizado</PresentationFormat>
  <Paragraphs>374</Paragraphs>
  <Slides>37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Montserrat</vt:lpstr>
      <vt:lpstr>Montserrat Bold</vt:lpstr>
      <vt:lpstr>Barlow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 LA HOZ FRANCO EMIRO</cp:lastModifiedBy>
  <cp:revision>1</cp:revision>
  <dcterms:created xsi:type="dcterms:W3CDTF">2024-11-02T07:53:44Z</dcterms:created>
  <dcterms:modified xsi:type="dcterms:W3CDTF">2024-11-02T12:40:14Z</dcterms:modified>
</cp:coreProperties>
</file>